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308" r:id="rId3"/>
    <p:sldId id="305" r:id="rId4"/>
    <p:sldId id="306" r:id="rId5"/>
    <p:sldId id="307"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54" d="100"/>
          <a:sy n="54" d="100"/>
        </p:scale>
        <p:origin x="86"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7663005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376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462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947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365743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189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228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745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077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10/31/2016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440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10/31/2016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6538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10/31/2016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88874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ds3@live.com" TargetMode="External"/><Relationship Id="rId2" Type="http://schemas.openxmlformats.org/officeDocument/2006/relationships/hyperlink" Target="http://www.woodssecurityguardtraining.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1"/>
          <p:cNvSpPr txBox="1">
            <a:spLocks noChangeArrowheads="1"/>
          </p:cNvSpPr>
          <p:nvPr/>
        </p:nvSpPr>
        <p:spPr bwMode="auto">
          <a:xfrm>
            <a:off x="2197288" y="1637731"/>
            <a:ext cx="8229601" cy="2308324"/>
          </a:xfrm>
          <a:prstGeom prst="rect">
            <a:avLst/>
          </a:prstGeom>
          <a:gradFill rotWithShape="0">
            <a:gsLst>
              <a:gs pos="0">
                <a:srgbClr val="FF0000"/>
              </a:gs>
              <a:gs pos="100000">
                <a:schemeClr val="bg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7200" b="1" dirty="0"/>
              <a:t>WORKPLACE	     VIOLENCE</a:t>
            </a:r>
          </a:p>
        </p:txBody>
      </p:sp>
    </p:spTree>
    <p:extLst>
      <p:ext uri="{BB962C8B-B14F-4D97-AF65-F5344CB8AC3E}">
        <p14:creationId xmlns:p14="http://schemas.microsoft.com/office/powerpoint/2010/main" val="601307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003645" y="995149"/>
            <a:ext cx="7620000" cy="523220"/>
          </a:xfrm>
          <a:prstGeom prst="rect">
            <a:avLst/>
          </a:prstGeom>
          <a:gradFill rotWithShape="0">
            <a:gsLst>
              <a:gs pos="0">
                <a:srgbClr val="FF0000"/>
              </a:gs>
              <a:gs pos="100000">
                <a:schemeClr val="bg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OTHER PROBLEM BEHAVIOR</a:t>
            </a:r>
          </a:p>
        </p:txBody>
      </p:sp>
      <p:sp>
        <p:nvSpPr>
          <p:cNvPr id="3" name="Text Box 3"/>
          <p:cNvSpPr txBox="1">
            <a:spLocks noChangeArrowheads="1"/>
          </p:cNvSpPr>
          <p:nvPr/>
        </p:nvSpPr>
        <p:spPr bwMode="auto">
          <a:xfrm>
            <a:off x="3301621" y="2182505"/>
            <a:ext cx="81534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Tx/>
              <a:buChar char="•"/>
            </a:pPr>
            <a:r>
              <a:rPr lang="en-US" altLang="en-US" sz="2200" dirty="0"/>
              <a:t> </a:t>
            </a:r>
            <a:r>
              <a:rPr lang="en-US" altLang="en-US" sz="2400" dirty="0"/>
              <a:t>Increasing belligerence</a:t>
            </a:r>
          </a:p>
          <a:p>
            <a:pPr>
              <a:spcBef>
                <a:spcPct val="50000"/>
              </a:spcBef>
              <a:buClr>
                <a:srgbClr val="FF0000"/>
              </a:buClr>
              <a:buSzPct val="115000"/>
              <a:buFontTx/>
              <a:buChar char="•"/>
            </a:pPr>
            <a:r>
              <a:rPr lang="en-US" altLang="en-US" sz="2400" dirty="0"/>
              <a:t> Ominous, specific threats</a:t>
            </a:r>
          </a:p>
          <a:p>
            <a:pPr>
              <a:spcBef>
                <a:spcPct val="50000"/>
              </a:spcBef>
              <a:buClr>
                <a:srgbClr val="FF0000"/>
              </a:buClr>
              <a:buSzPct val="115000"/>
              <a:buFontTx/>
              <a:buChar char="•"/>
            </a:pPr>
            <a:r>
              <a:rPr lang="en-US" altLang="en-US" sz="2400" dirty="0"/>
              <a:t> Hypersensitivity to criticism</a:t>
            </a:r>
          </a:p>
          <a:p>
            <a:pPr>
              <a:spcBef>
                <a:spcPct val="50000"/>
              </a:spcBef>
              <a:buClr>
                <a:srgbClr val="FF0000"/>
              </a:buClr>
              <a:buSzPct val="115000"/>
              <a:buFontTx/>
              <a:buChar char="•"/>
            </a:pPr>
            <a:r>
              <a:rPr lang="en-US" altLang="en-US" sz="2400" dirty="0"/>
              <a:t> Recent acquisition/fascination with a weapon</a:t>
            </a:r>
          </a:p>
          <a:p>
            <a:pPr>
              <a:spcBef>
                <a:spcPct val="50000"/>
              </a:spcBef>
              <a:buClr>
                <a:srgbClr val="FF0000"/>
              </a:buClr>
              <a:buSzPct val="115000"/>
              <a:buFontTx/>
              <a:buChar char="•"/>
            </a:pPr>
            <a:r>
              <a:rPr lang="en-US" altLang="en-US" sz="2400" dirty="0"/>
              <a:t> Apparent obsession with a supervisor or coworker </a:t>
            </a:r>
            <a:r>
              <a:rPr lang="en-US" altLang="en-US" sz="2400" dirty="0" smtClean="0"/>
              <a:t>or </a:t>
            </a:r>
            <a:r>
              <a:rPr lang="en-US" altLang="en-US" sz="2400" dirty="0"/>
              <a:t>employee grievance</a:t>
            </a:r>
          </a:p>
          <a:p>
            <a:pPr>
              <a:spcBef>
                <a:spcPct val="50000"/>
              </a:spcBef>
              <a:buClr>
                <a:srgbClr val="FF0000"/>
              </a:buClr>
              <a:buSzPct val="115000"/>
              <a:buFontTx/>
              <a:buChar char="•"/>
            </a:pPr>
            <a:r>
              <a:rPr lang="en-US" altLang="en-US" sz="2400" dirty="0"/>
              <a:t> Preoccupation with violent themes</a:t>
            </a:r>
          </a:p>
          <a:p>
            <a:pPr>
              <a:spcBef>
                <a:spcPct val="50000"/>
              </a:spcBef>
              <a:buClr>
                <a:srgbClr val="FF0000"/>
              </a:buClr>
              <a:buSzPct val="115000"/>
            </a:pPr>
            <a:endParaRPr lang="en-US" altLang="en-US" sz="2400" dirty="0"/>
          </a:p>
        </p:txBody>
      </p:sp>
    </p:spTree>
    <p:extLst>
      <p:ext uri="{BB962C8B-B14F-4D97-AF65-F5344CB8AC3E}">
        <p14:creationId xmlns:p14="http://schemas.microsoft.com/office/powerpoint/2010/main" val="5899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528248" y="1488743"/>
            <a:ext cx="7543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Tx/>
              <a:buChar char="•"/>
            </a:pPr>
            <a:r>
              <a:rPr lang="en-US" altLang="en-US" sz="2400" dirty="0"/>
              <a:t> Interest in recently publicized violent events</a:t>
            </a:r>
          </a:p>
          <a:p>
            <a:pPr>
              <a:spcBef>
                <a:spcPct val="50000"/>
              </a:spcBef>
              <a:buClr>
                <a:srgbClr val="FF0000"/>
              </a:buClr>
              <a:buSzPct val="115000"/>
              <a:buFontTx/>
              <a:buChar char="•"/>
            </a:pPr>
            <a:r>
              <a:rPr lang="en-US" altLang="en-US" sz="2400" dirty="0"/>
              <a:t> Outbursts of anger</a:t>
            </a:r>
          </a:p>
          <a:p>
            <a:pPr>
              <a:spcBef>
                <a:spcPct val="50000"/>
              </a:spcBef>
              <a:buClr>
                <a:srgbClr val="FF0000"/>
              </a:buClr>
              <a:buSzPct val="115000"/>
              <a:buFontTx/>
              <a:buChar char="•"/>
            </a:pPr>
            <a:r>
              <a:rPr lang="en-US" altLang="en-US" sz="2400" dirty="0"/>
              <a:t> Extreme disorganization</a:t>
            </a:r>
          </a:p>
          <a:p>
            <a:pPr>
              <a:spcBef>
                <a:spcPct val="50000"/>
              </a:spcBef>
              <a:buClr>
                <a:srgbClr val="FF0000"/>
              </a:buClr>
              <a:buSzPct val="115000"/>
              <a:buFontTx/>
              <a:buChar char="•"/>
            </a:pPr>
            <a:r>
              <a:rPr lang="en-US" altLang="en-US" sz="2400" dirty="0"/>
              <a:t> Noticeable changes in behavior</a:t>
            </a:r>
          </a:p>
          <a:p>
            <a:pPr>
              <a:spcBef>
                <a:spcPct val="50000"/>
              </a:spcBef>
              <a:buClr>
                <a:srgbClr val="FF0000"/>
              </a:buClr>
              <a:buSzPct val="115000"/>
              <a:buFontTx/>
              <a:buChar char="•"/>
            </a:pPr>
            <a:r>
              <a:rPr lang="en-US" altLang="en-US" sz="2400" dirty="0"/>
              <a:t> Homicidal/suicidal threats</a:t>
            </a:r>
          </a:p>
        </p:txBody>
      </p:sp>
    </p:spTree>
    <p:extLst>
      <p:ext uri="{BB962C8B-B14F-4D97-AF65-F5344CB8AC3E}">
        <p14:creationId xmlns:p14="http://schemas.microsoft.com/office/powerpoint/2010/main" val="286433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948218" y="600501"/>
            <a:ext cx="8686800" cy="461665"/>
          </a:xfrm>
          <a:prstGeom prst="rect">
            <a:avLst/>
          </a:prstGeom>
          <a:gradFill rotWithShape="0">
            <a:gsLst>
              <a:gs pos="0">
                <a:srgbClr val="FF0000"/>
              </a:gs>
              <a:gs pos="100000">
                <a:schemeClr val="bg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400" b="1" dirty="0"/>
              <a:t>FACTORS WHICH MAY PRECIPITATE PROBLEMATIC BEHAVIOR</a:t>
            </a:r>
          </a:p>
        </p:txBody>
      </p:sp>
      <p:sp>
        <p:nvSpPr>
          <p:cNvPr id="3" name="Text Box 3"/>
          <p:cNvSpPr txBox="1">
            <a:spLocks noChangeArrowheads="1"/>
          </p:cNvSpPr>
          <p:nvPr/>
        </p:nvSpPr>
        <p:spPr bwMode="auto">
          <a:xfrm>
            <a:off x="2365612" y="1801505"/>
            <a:ext cx="8610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 typeface="Wingdings" panose="05000000000000000000" pitchFamily="2" charset="2"/>
              <a:buChar char="v"/>
            </a:pPr>
            <a:r>
              <a:rPr lang="en-US" altLang="en-US" sz="2200" dirty="0"/>
              <a:t> </a:t>
            </a:r>
            <a:r>
              <a:rPr lang="en-US" altLang="en-US" sz="2400" dirty="0"/>
              <a:t>Frustrations arising from poorly defined job tasks and responsibilities</a:t>
            </a:r>
          </a:p>
          <a:p>
            <a:pPr>
              <a:spcBef>
                <a:spcPct val="50000"/>
              </a:spcBef>
              <a:buClr>
                <a:srgbClr val="FF0000"/>
              </a:buClr>
              <a:buSzPct val="115000"/>
              <a:buFont typeface="Wingdings" panose="05000000000000000000" pitchFamily="2" charset="2"/>
              <a:buChar char="v"/>
            </a:pPr>
            <a:r>
              <a:rPr lang="en-US" altLang="en-US" sz="2400" dirty="0"/>
              <a:t> Downsizing or reorganization</a:t>
            </a:r>
          </a:p>
          <a:p>
            <a:pPr>
              <a:spcBef>
                <a:spcPct val="50000"/>
              </a:spcBef>
              <a:buClr>
                <a:srgbClr val="FF0000"/>
              </a:buClr>
              <a:buSzPct val="115000"/>
              <a:buFont typeface="Wingdings" panose="05000000000000000000" pitchFamily="2" charset="2"/>
              <a:buChar char="v"/>
            </a:pPr>
            <a:r>
              <a:rPr lang="en-US" altLang="en-US" sz="2400" dirty="0"/>
              <a:t> Labor disputes and poor labor management relations</a:t>
            </a:r>
          </a:p>
          <a:p>
            <a:pPr>
              <a:spcBef>
                <a:spcPct val="50000"/>
              </a:spcBef>
              <a:buClr>
                <a:srgbClr val="FF0000"/>
              </a:buClr>
              <a:buSzPct val="115000"/>
              <a:buFont typeface="Wingdings" panose="05000000000000000000" pitchFamily="2" charset="2"/>
              <a:buChar char="v"/>
            </a:pPr>
            <a:r>
              <a:rPr lang="en-US" altLang="en-US" sz="2400" dirty="0"/>
              <a:t> Poor management styles</a:t>
            </a:r>
          </a:p>
          <a:p>
            <a:pPr>
              <a:spcBef>
                <a:spcPct val="50000"/>
              </a:spcBef>
              <a:buClr>
                <a:srgbClr val="FF0000"/>
              </a:buClr>
              <a:buSzPct val="115000"/>
              <a:buFont typeface="Wingdings" panose="05000000000000000000" pitchFamily="2" charset="2"/>
              <a:buChar char="v"/>
            </a:pPr>
            <a:r>
              <a:rPr lang="en-US" altLang="en-US" sz="2400" dirty="0"/>
              <a:t> Inadequate security or a poorly trained, poorly motivated security force</a:t>
            </a:r>
          </a:p>
          <a:p>
            <a:pPr>
              <a:spcBef>
                <a:spcPct val="50000"/>
              </a:spcBef>
              <a:buClr>
                <a:srgbClr val="FF0000"/>
              </a:buClr>
              <a:buSzPct val="115000"/>
              <a:buFont typeface="Wingdings" panose="05000000000000000000" pitchFamily="2" charset="2"/>
              <a:buChar char="v"/>
            </a:pPr>
            <a:r>
              <a:rPr lang="en-US" altLang="en-US" sz="2400" dirty="0"/>
              <a:t> A lack of employee counseling</a:t>
            </a:r>
          </a:p>
          <a:p>
            <a:pPr>
              <a:spcBef>
                <a:spcPct val="50000"/>
              </a:spcBef>
              <a:buClr>
                <a:srgbClr val="FF0000"/>
              </a:buClr>
              <a:buSzPct val="115000"/>
              <a:buFont typeface="Wingdings" panose="05000000000000000000" pitchFamily="2" charset="2"/>
              <a:buChar char="v"/>
            </a:pPr>
            <a:r>
              <a:rPr lang="en-US" altLang="en-US" sz="2400" dirty="0"/>
              <a:t> A high injury rate or frequent grievances</a:t>
            </a:r>
          </a:p>
        </p:txBody>
      </p:sp>
    </p:spTree>
    <p:extLst>
      <p:ext uri="{BB962C8B-B14F-4D97-AF65-F5344CB8AC3E}">
        <p14:creationId xmlns:p14="http://schemas.microsoft.com/office/powerpoint/2010/main" val="1348248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02893" y="881418"/>
            <a:ext cx="7620000" cy="511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2200" dirty="0">
                <a:latin typeface="Arial Black" panose="020B0A04020102020204" pitchFamily="34" charset="0"/>
              </a:rPr>
              <a:t>Security personnel should be trained in techniques for handling threats and/or confrontations. </a:t>
            </a:r>
          </a:p>
          <a:p>
            <a:pPr>
              <a:spcBef>
                <a:spcPct val="50000"/>
              </a:spcBef>
              <a:buFontTx/>
              <a:buAutoNum type="arabicPeriod"/>
            </a:pPr>
            <a:endParaRPr lang="en-US" altLang="en-US" sz="2200" dirty="0">
              <a:latin typeface="Arial Black" panose="020B0A04020102020204" pitchFamily="34" charset="0"/>
            </a:endParaRPr>
          </a:p>
          <a:p>
            <a:pPr>
              <a:spcBef>
                <a:spcPct val="50000"/>
              </a:spcBef>
              <a:buFontTx/>
              <a:buAutoNum type="arabicPeriod"/>
            </a:pPr>
            <a:r>
              <a:rPr lang="en-US" altLang="en-US" sz="2200" dirty="0">
                <a:latin typeface="Arial Black" panose="020B0A04020102020204" pitchFamily="34" charset="0"/>
              </a:rPr>
              <a:t>Security supervisors should have an up-to-date contact list for all employees and outside emergency contacts.</a:t>
            </a:r>
          </a:p>
          <a:p>
            <a:pPr>
              <a:spcBef>
                <a:spcPct val="50000"/>
              </a:spcBef>
              <a:buFontTx/>
              <a:buAutoNum type="arabicPeriod"/>
            </a:pPr>
            <a:endParaRPr lang="en-US" altLang="en-US" sz="2200" dirty="0">
              <a:latin typeface="Arial Black" panose="020B0A04020102020204" pitchFamily="34" charset="0"/>
            </a:endParaRPr>
          </a:p>
          <a:p>
            <a:pPr>
              <a:spcBef>
                <a:spcPct val="50000"/>
              </a:spcBef>
              <a:buFontTx/>
              <a:buAutoNum type="arabicPeriod"/>
            </a:pPr>
            <a:r>
              <a:rPr lang="en-US" altLang="en-US" sz="2200" dirty="0">
                <a:latin typeface="Arial Black" panose="020B0A04020102020204" pitchFamily="34" charset="0"/>
              </a:rPr>
              <a:t>The security director should maintain contact with local law enforcement agencies, familiarizing them with the company’s location and with evacuation and emergency plans.</a:t>
            </a:r>
          </a:p>
        </p:txBody>
      </p:sp>
    </p:spTree>
    <p:extLst>
      <p:ext uri="{BB962C8B-B14F-4D97-AF65-F5344CB8AC3E}">
        <p14:creationId xmlns:p14="http://schemas.microsoft.com/office/powerpoint/2010/main" val="2726890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WINDOWS\Application Data\Microsoft\Media Catalog\Downloaded Clips\cl4f\j0199395.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6301" y="769961"/>
            <a:ext cx="1882775" cy="1624013"/>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3"/>
          <p:cNvSpPr txBox="1">
            <a:spLocks noChangeArrowheads="1"/>
          </p:cNvSpPr>
          <p:nvPr/>
        </p:nvSpPr>
        <p:spPr bwMode="auto">
          <a:xfrm>
            <a:off x="3525671" y="470219"/>
            <a:ext cx="5867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The </a:t>
            </a:r>
            <a:r>
              <a:rPr lang="en-US" altLang="en-US" sz="2400" dirty="0" smtClean="0"/>
              <a:t>primary </a:t>
            </a:r>
            <a:r>
              <a:rPr lang="en-US" altLang="en-US" sz="2400" dirty="0"/>
              <a:t>goal in a potentially violent situation is to defuse the situation – not incite a physical confrontation.</a:t>
            </a:r>
          </a:p>
        </p:txBody>
      </p:sp>
      <p:sp>
        <p:nvSpPr>
          <p:cNvPr id="4" name="Text Box 4"/>
          <p:cNvSpPr txBox="1">
            <a:spLocks noChangeArrowheads="1"/>
          </p:cNvSpPr>
          <p:nvPr/>
        </p:nvSpPr>
        <p:spPr bwMode="auto">
          <a:xfrm>
            <a:off x="2856961" y="1842039"/>
            <a:ext cx="84582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Arial Black" panose="020B0A04020102020204" pitchFamily="34" charset="0"/>
              </a:rPr>
              <a:t>To achieve this goal, the </a:t>
            </a:r>
            <a:r>
              <a:rPr lang="en-US" altLang="en-US" dirty="0" smtClean="0">
                <a:latin typeface="Arial Black" panose="020B0A04020102020204" pitchFamily="34" charset="0"/>
              </a:rPr>
              <a:t>Worker / security </a:t>
            </a:r>
            <a:r>
              <a:rPr lang="en-US" altLang="en-US" dirty="0">
                <a:latin typeface="Arial Black" panose="020B0A04020102020204" pitchFamily="34" charset="0"/>
              </a:rPr>
              <a:t>officer must:</a:t>
            </a:r>
          </a:p>
          <a:p>
            <a:pPr>
              <a:spcBef>
                <a:spcPct val="50000"/>
              </a:spcBef>
              <a:buClr>
                <a:srgbClr val="339933"/>
              </a:buClr>
              <a:buFont typeface="Wingdings" panose="05000000000000000000" pitchFamily="2" charset="2"/>
              <a:buAutoNum type="arabicPeriod"/>
            </a:pPr>
            <a:r>
              <a:rPr lang="en-US" altLang="en-US" dirty="0">
                <a:latin typeface="Arial Black" panose="020B0A04020102020204" pitchFamily="34" charset="0"/>
              </a:rPr>
              <a:t> Become proficient at recognizing or assessing 	potentially violent behavior.</a:t>
            </a:r>
          </a:p>
          <a:p>
            <a:pPr>
              <a:spcBef>
                <a:spcPct val="50000"/>
              </a:spcBef>
              <a:buClr>
                <a:srgbClr val="339933"/>
              </a:buClr>
              <a:buFont typeface="Wingdings" panose="05000000000000000000" pitchFamily="2" charset="2"/>
              <a:buAutoNum type="arabicPeriod"/>
            </a:pPr>
            <a:r>
              <a:rPr lang="en-US" altLang="en-US" dirty="0">
                <a:latin typeface="Arial Black" panose="020B0A04020102020204" pitchFamily="34" charset="0"/>
              </a:rPr>
              <a:t> Learn to use verbal skills designed to minimize 	the risk of agitating the potentially violent 	individual.</a:t>
            </a:r>
          </a:p>
          <a:p>
            <a:pPr>
              <a:spcBef>
                <a:spcPct val="50000"/>
              </a:spcBef>
              <a:buClr>
                <a:srgbClr val="339933"/>
              </a:buClr>
              <a:buFont typeface="Wingdings" panose="05000000000000000000" pitchFamily="2" charset="2"/>
              <a:buAutoNum type="arabicPeriod"/>
            </a:pPr>
            <a:r>
              <a:rPr lang="en-US" altLang="en-US" dirty="0">
                <a:latin typeface="Arial Black" panose="020B0A04020102020204" pitchFamily="34" charset="0"/>
              </a:rPr>
              <a:t> Learn and use </a:t>
            </a:r>
            <a:r>
              <a:rPr lang="en-US" altLang="en-US" dirty="0" smtClean="0">
                <a:latin typeface="Arial Black" panose="020B0A04020102020204" pitchFamily="34" charset="0"/>
              </a:rPr>
              <a:t>non-offensive </a:t>
            </a:r>
            <a:r>
              <a:rPr lang="en-US" altLang="en-US" dirty="0">
                <a:latin typeface="Arial Black" panose="020B0A04020102020204" pitchFamily="34" charset="0"/>
              </a:rPr>
              <a:t>physical 	techniques when appropriate.</a:t>
            </a:r>
          </a:p>
          <a:p>
            <a:pPr>
              <a:spcBef>
                <a:spcPct val="50000"/>
              </a:spcBef>
              <a:buClr>
                <a:srgbClr val="339933"/>
              </a:buClr>
              <a:buFont typeface="Wingdings" panose="05000000000000000000" pitchFamily="2" charset="2"/>
              <a:buAutoNum type="arabicPeriod"/>
            </a:pPr>
            <a:r>
              <a:rPr lang="en-US" altLang="en-US" dirty="0">
                <a:latin typeface="Arial Black" panose="020B0A04020102020204" pitchFamily="34" charset="0"/>
              </a:rPr>
              <a:t> Be familiar with </a:t>
            </a:r>
            <a:r>
              <a:rPr lang="en-US" altLang="en-US" dirty="0" smtClean="0">
                <a:latin typeface="Arial Black" panose="020B0A04020102020204" pitchFamily="34" charset="0"/>
              </a:rPr>
              <a:t>your </a:t>
            </a:r>
            <a:r>
              <a:rPr lang="en-US" altLang="en-US" dirty="0">
                <a:latin typeface="Arial Black" panose="020B0A04020102020204" pitchFamily="34" charset="0"/>
              </a:rPr>
              <a:t>evacuation plans and routes.</a:t>
            </a:r>
          </a:p>
        </p:txBody>
      </p:sp>
    </p:spTree>
    <p:extLst>
      <p:ext uri="{BB962C8B-B14F-4D97-AF65-F5344CB8AC3E}">
        <p14:creationId xmlns:p14="http://schemas.microsoft.com/office/powerpoint/2010/main" val="461171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218038" y="387178"/>
            <a:ext cx="7261746"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a:t>The presence of a uniformed security officer is usually a visual deterrent to violence, especially when there is a show of force. </a:t>
            </a:r>
            <a:endParaRPr lang="en-US" altLang="en-US" sz="2800" b="1" dirty="0" smtClean="0"/>
          </a:p>
          <a:p>
            <a:pPr>
              <a:spcBef>
                <a:spcPct val="50000"/>
              </a:spcBef>
            </a:pPr>
            <a:r>
              <a:rPr lang="en-US" altLang="en-US" sz="2800" dirty="0" smtClean="0"/>
              <a:t>Security </a:t>
            </a:r>
            <a:r>
              <a:rPr lang="en-US" altLang="en-US" sz="2800" dirty="0"/>
              <a:t>officers should be requested to stand by in the immediate vicinity when management thinks a problem might occur.  A ‘standby’ refers to a cautionary measure taken by management to permit security to intervene early with a potentially violent person. </a:t>
            </a:r>
            <a:endParaRPr lang="en-US" altLang="en-US" sz="2800" dirty="0" smtClean="0"/>
          </a:p>
          <a:p>
            <a:pPr>
              <a:spcBef>
                <a:spcPct val="50000"/>
              </a:spcBef>
            </a:pPr>
            <a:r>
              <a:rPr lang="en-US" altLang="en-US" sz="2800" dirty="0" smtClean="0"/>
              <a:t>Before </a:t>
            </a:r>
            <a:r>
              <a:rPr lang="en-US" altLang="en-US" sz="2800" dirty="0"/>
              <a:t>anyone in management gives a potentially violent person an ultimatum </a:t>
            </a:r>
            <a:r>
              <a:rPr lang="en-US" altLang="en-US" sz="2800" dirty="0" smtClean="0"/>
              <a:t>uniformed </a:t>
            </a:r>
            <a:r>
              <a:rPr lang="en-US" altLang="en-US" sz="2800" dirty="0"/>
              <a:t>security officers should be </a:t>
            </a:r>
            <a:r>
              <a:rPr lang="en-US" altLang="en-US" sz="2800" dirty="0" smtClean="0"/>
              <a:t>present.</a:t>
            </a:r>
            <a:endParaRPr lang="en-US" altLang="en-US" sz="2800" dirty="0"/>
          </a:p>
        </p:txBody>
      </p:sp>
    </p:spTree>
    <p:extLst>
      <p:ext uri="{BB962C8B-B14F-4D97-AF65-F5344CB8AC3E}">
        <p14:creationId xmlns:p14="http://schemas.microsoft.com/office/powerpoint/2010/main" val="1393781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882254" y="456063"/>
            <a:ext cx="8534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When management is aware of an individual’s potential for violence and that individual is going to be disciplined or discharged, etc., the security officers should be called early and a “game plan” should be developed.  The plan should include:</a:t>
            </a:r>
          </a:p>
        </p:txBody>
      </p:sp>
      <p:sp>
        <p:nvSpPr>
          <p:cNvPr id="3" name="Text Box 4"/>
          <p:cNvSpPr txBox="1">
            <a:spLocks noChangeArrowheads="1"/>
          </p:cNvSpPr>
          <p:nvPr/>
        </p:nvSpPr>
        <p:spPr bwMode="auto">
          <a:xfrm>
            <a:off x="3787253" y="2222951"/>
            <a:ext cx="726792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FontTx/>
              <a:buChar char="•"/>
            </a:pPr>
            <a:r>
              <a:rPr lang="en-US" altLang="en-US" sz="2200" dirty="0"/>
              <a:t> </a:t>
            </a:r>
            <a:r>
              <a:rPr lang="en-US" altLang="en-US" sz="2400" dirty="0"/>
              <a:t>Who is going to call the police?</a:t>
            </a:r>
          </a:p>
          <a:p>
            <a:pPr>
              <a:spcBef>
                <a:spcPct val="50000"/>
              </a:spcBef>
              <a:buFontTx/>
              <a:buChar char="•"/>
            </a:pPr>
            <a:r>
              <a:rPr lang="en-US" altLang="en-US" sz="2400" dirty="0"/>
              <a:t> When should they be called?</a:t>
            </a:r>
          </a:p>
          <a:p>
            <a:pPr>
              <a:spcBef>
                <a:spcPct val="50000"/>
              </a:spcBef>
              <a:buFontTx/>
              <a:buChar char="•"/>
            </a:pPr>
            <a:r>
              <a:rPr lang="en-US" altLang="en-US" sz="2400" dirty="0"/>
              <a:t> When should the security officer move </a:t>
            </a:r>
            <a:r>
              <a:rPr lang="en-US" altLang="en-US" sz="2400" dirty="0" smtClean="0"/>
              <a:t>to </a:t>
            </a:r>
            <a:r>
              <a:rPr lang="en-US" altLang="en-US" sz="2400" dirty="0"/>
              <a:t>restrain the individual?</a:t>
            </a:r>
          </a:p>
          <a:p>
            <a:pPr>
              <a:spcBef>
                <a:spcPct val="50000"/>
              </a:spcBef>
              <a:buFontTx/>
              <a:buChar char="•"/>
            </a:pPr>
            <a:r>
              <a:rPr lang="en-US" altLang="en-US" sz="2400" dirty="0"/>
              <a:t> Where should the person be taken?</a:t>
            </a:r>
          </a:p>
          <a:p>
            <a:pPr>
              <a:spcBef>
                <a:spcPct val="50000"/>
              </a:spcBef>
              <a:buFontTx/>
              <a:buChar char="•"/>
            </a:pPr>
            <a:r>
              <a:rPr lang="en-US" altLang="en-US" sz="2400" dirty="0"/>
              <a:t> Should handcuffs be used?</a:t>
            </a:r>
          </a:p>
          <a:p>
            <a:pPr>
              <a:spcBef>
                <a:spcPct val="50000"/>
              </a:spcBef>
              <a:buFontTx/>
              <a:buChar char="•"/>
            </a:pPr>
            <a:r>
              <a:rPr lang="en-US" altLang="en-US" sz="2400" dirty="0"/>
              <a:t> Does anyone have handcuffs?</a:t>
            </a:r>
          </a:p>
          <a:p>
            <a:pPr>
              <a:spcBef>
                <a:spcPct val="50000"/>
              </a:spcBef>
              <a:buFontTx/>
              <a:buChar char="•"/>
            </a:pPr>
            <a:r>
              <a:rPr lang="en-US" altLang="en-US" sz="2400" dirty="0"/>
              <a:t> Should the person be physically </a:t>
            </a:r>
            <a:r>
              <a:rPr lang="en-US" altLang="en-US" sz="2400" dirty="0" smtClean="0"/>
              <a:t>ejected </a:t>
            </a:r>
            <a:r>
              <a:rPr lang="en-US" altLang="en-US" sz="2400" dirty="0"/>
              <a:t>rather than restrained?</a:t>
            </a:r>
          </a:p>
        </p:txBody>
      </p:sp>
      <p:pic>
        <p:nvPicPr>
          <p:cNvPr id="4" name="Picture 3" descr="C:\WINDOWS\Application Data\Microsoft\Media Catalog\Downloaded Clips\cl73\j0288976.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666" y="3125338"/>
            <a:ext cx="2415488" cy="159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64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012476" y="586854"/>
            <a:ext cx="8153400" cy="1369606"/>
          </a:xfrm>
          <a:prstGeom prst="rect">
            <a:avLst/>
          </a:prstGeom>
          <a:noFill/>
          <a:ln>
            <a:noFill/>
          </a:ln>
          <a:effectLst/>
          <a:extLst>
            <a:ext uri="{909E8E84-426E-40DD-AFC4-6F175D3DCCD1}">
              <a14:hiddenFill xmlns:a14="http://schemas.microsoft.com/office/drawing/2010/main">
                <a:solidFill>
                  <a:srgbClr val="CC99FF"/>
                </a:solidFill>
              </a14:hiddenFill>
            </a:ext>
            <a:ext uri="{91240B29-F687-4F45-9708-019B960494DF}">
              <a14:hiddenLine xmlns:a14="http://schemas.microsoft.com/office/drawing/2010/main" w="127000" cmpd="tri">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dirty="0"/>
              <a:t>ASSESSING BEHAVIOR AND THE POTENTIAL FOR VIOLENCE</a:t>
            </a:r>
          </a:p>
          <a:p>
            <a:pPr algn="ctr">
              <a:spcBef>
                <a:spcPct val="50000"/>
              </a:spcBef>
            </a:pPr>
            <a:endParaRPr lang="en-US" altLang="en-US" dirty="0"/>
          </a:p>
        </p:txBody>
      </p:sp>
      <p:sp>
        <p:nvSpPr>
          <p:cNvPr id="3" name="Text Box 6"/>
          <p:cNvSpPr txBox="1">
            <a:spLocks noChangeArrowheads="1"/>
          </p:cNvSpPr>
          <p:nvPr/>
        </p:nvSpPr>
        <p:spPr bwMode="auto">
          <a:xfrm>
            <a:off x="2280313" y="1907654"/>
            <a:ext cx="83820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dirty="0"/>
              <a:t>All behavior is motivated.</a:t>
            </a:r>
          </a:p>
          <a:p>
            <a:pPr>
              <a:spcBef>
                <a:spcPct val="50000"/>
              </a:spcBef>
            </a:pPr>
            <a:r>
              <a:rPr lang="en-US" altLang="en-US" sz="2200" dirty="0"/>
              <a:t>	</a:t>
            </a:r>
            <a:r>
              <a:rPr lang="en-US" altLang="en-US" sz="2400" dirty="0"/>
              <a:t>Acting out (aggressive behavior demonstrated by verbal abuse and possible physical confrontation) is intended to achieve some goal.  This goal may not be apparent to you or the person who is upset.  Ask yourself “What is the reason for this person’s behavior?”  You need to become aware of the person’s vital interests, i.e., loss of job, loss of stature with co-workers, or a feeling of helplessness as one places their well-being in another’s hands</a:t>
            </a:r>
            <a:r>
              <a:rPr lang="en-US" altLang="en-US" sz="2400" b="1" dirty="0"/>
              <a:t>.</a:t>
            </a:r>
          </a:p>
        </p:txBody>
      </p:sp>
    </p:spTree>
    <p:extLst>
      <p:ext uri="{BB962C8B-B14F-4D97-AF65-F5344CB8AC3E}">
        <p14:creationId xmlns:p14="http://schemas.microsoft.com/office/powerpoint/2010/main" val="3779860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WINDOWS\Application Data\Microsoft\Media Catalog\Downloaded Clips\cl2\PE07003_.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7263" y="3856629"/>
            <a:ext cx="2705100" cy="25161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p:cNvSpPr txBox="1">
            <a:spLocks noChangeArrowheads="1"/>
          </p:cNvSpPr>
          <p:nvPr/>
        </p:nvSpPr>
        <p:spPr bwMode="auto">
          <a:xfrm>
            <a:off x="2442950" y="747215"/>
            <a:ext cx="822960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dirty="0"/>
              <a:t>The more basic the vital interest being threatened, the higher the risk of violence.</a:t>
            </a:r>
          </a:p>
          <a:p>
            <a:pPr>
              <a:spcBef>
                <a:spcPct val="50000"/>
              </a:spcBef>
            </a:pPr>
            <a:r>
              <a:rPr lang="en-US" altLang="en-US" sz="2200" dirty="0"/>
              <a:t>	</a:t>
            </a:r>
            <a:r>
              <a:rPr lang="en-US" altLang="en-US" sz="2400" dirty="0"/>
              <a:t>All people have a </a:t>
            </a:r>
            <a:r>
              <a:rPr lang="en-US" altLang="en-US" sz="2400" b="1" dirty="0"/>
              <a:t>threat</a:t>
            </a:r>
            <a:r>
              <a:rPr lang="en-US" altLang="en-US" sz="2400" dirty="0"/>
              <a:t> threshold – a certain tolerance for perceived threat.  If the perceived threat is stronger than the individual can handle, the risk of that person becoming violent is high.  This threat threshold is different for each individual.</a:t>
            </a:r>
          </a:p>
        </p:txBody>
      </p:sp>
    </p:spTree>
    <p:extLst>
      <p:ext uri="{BB962C8B-B14F-4D97-AF65-F5344CB8AC3E}">
        <p14:creationId xmlns:p14="http://schemas.microsoft.com/office/powerpoint/2010/main" val="1652694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326943" y="272248"/>
            <a:ext cx="7924800"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dirty="0"/>
              <a:t>Violence-prone individuals have a condensed threat threshold</a:t>
            </a:r>
            <a:r>
              <a:rPr lang="en-US" altLang="en-US" sz="2800" b="1" dirty="0"/>
              <a:t>.</a:t>
            </a:r>
          </a:p>
          <a:p>
            <a:pPr>
              <a:spcBef>
                <a:spcPct val="50000"/>
              </a:spcBef>
            </a:pPr>
            <a:endParaRPr lang="en-US" altLang="en-US" dirty="0"/>
          </a:p>
        </p:txBody>
      </p:sp>
      <p:sp>
        <p:nvSpPr>
          <p:cNvPr id="3" name="Text Box 3"/>
          <p:cNvSpPr txBox="1">
            <a:spLocks noChangeArrowheads="1"/>
          </p:cNvSpPr>
          <p:nvPr/>
        </p:nvSpPr>
        <p:spPr bwMode="auto">
          <a:xfrm>
            <a:off x="2326943" y="1505803"/>
            <a:ext cx="822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The individual with a condensed threat threshold is more like to become involved in a physical confrontation than the average person.  Factors:  personality, past experiences, learning, present circumstances.</a:t>
            </a:r>
          </a:p>
        </p:txBody>
      </p:sp>
      <p:sp>
        <p:nvSpPr>
          <p:cNvPr id="4" name="Text Box 4"/>
          <p:cNvSpPr txBox="1">
            <a:spLocks noChangeArrowheads="1"/>
          </p:cNvSpPr>
          <p:nvPr/>
        </p:nvSpPr>
        <p:spPr bwMode="auto">
          <a:xfrm>
            <a:off x="2793241" y="3272691"/>
            <a:ext cx="83820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Possible condensed threat threshold;</a:t>
            </a:r>
          </a:p>
          <a:p>
            <a:pPr>
              <a:spcBef>
                <a:spcPct val="50000"/>
              </a:spcBef>
            </a:pPr>
            <a:r>
              <a:rPr lang="en-US" altLang="en-US" sz="2400" dirty="0"/>
              <a:t>Individuals who are:  </a:t>
            </a:r>
            <a:r>
              <a:rPr lang="en-US" altLang="en-US" sz="2400" dirty="0" smtClean="0"/>
              <a:t>criminal </a:t>
            </a:r>
            <a:r>
              <a:rPr lang="en-US" altLang="en-US" sz="2400" dirty="0"/>
              <a:t>or antisocial				        </a:t>
            </a:r>
            <a:r>
              <a:rPr lang="en-US" altLang="en-US" sz="2400" dirty="0" smtClean="0"/>
              <a:t>							intoxicated</a:t>
            </a:r>
            <a:r>
              <a:rPr lang="en-US" altLang="en-US" sz="2400" dirty="0"/>
              <a:t>		</a:t>
            </a:r>
            <a:endParaRPr lang="en-US" altLang="en-US" sz="2400" dirty="0" smtClean="0"/>
          </a:p>
          <a:p>
            <a:pPr>
              <a:spcBef>
                <a:spcPct val="50000"/>
              </a:spcBef>
            </a:pPr>
            <a:r>
              <a:rPr lang="en-US" altLang="en-US" sz="2400" dirty="0" smtClean="0"/>
              <a:t>						psychotic</a:t>
            </a:r>
            <a:r>
              <a:rPr lang="en-US" altLang="en-US" sz="2400" dirty="0"/>
              <a:t>						       </a:t>
            </a:r>
            <a:endParaRPr lang="en-US" altLang="en-US" sz="2400" dirty="0" smtClean="0"/>
          </a:p>
          <a:p>
            <a:pPr>
              <a:spcBef>
                <a:spcPct val="50000"/>
              </a:spcBef>
            </a:pPr>
            <a:r>
              <a:rPr lang="en-US" altLang="en-US" sz="2400" dirty="0" smtClean="0"/>
              <a:t>						physically </a:t>
            </a:r>
            <a:r>
              <a:rPr lang="en-US" altLang="en-US" sz="2400" dirty="0"/>
              <a:t>and/or 							</a:t>
            </a:r>
            <a:endParaRPr lang="en-US" altLang="en-US" sz="2400" dirty="0" smtClean="0"/>
          </a:p>
          <a:p>
            <a:pPr>
              <a:spcBef>
                <a:spcPct val="50000"/>
              </a:spcBef>
            </a:pPr>
            <a:r>
              <a:rPr lang="en-US" altLang="en-US" sz="2400" dirty="0" smtClean="0"/>
              <a:t>						emotionally </a:t>
            </a:r>
            <a:r>
              <a:rPr lang="en-US" altLang="en-US" sz="2400" dirty="0"/>
              <a:t>						</a:t>
            </a:r>
            <a:endParaRPr lang="en-US" altLang="en-US" sz="2400" dirty="0" smtClean="0"/>
          </a:p>
          <a:p>
            <a:pPr>
              <a:spcBef>
                <a:spcPct val="50000"/>
              </a:spcBef>
            </a:pPr>
            <a:r>
              <a:rPr lang="en-US" altLang="en-US" sz="2400" dirty="0" smtClean="0"/>
              <a:t>						traumatized</a:t>
            </a:r>
            <a:r>
              <a:rPr lang="en-US" altLang="en-US" sz="2400" b="1" dirty="0">
                <a:latin typeface="Bookman Old Style" panose="02050604050505020204" pitchFamily="18" charset="0"/>
              </a:rPr>
              <a:t>				</a:t>
            </a:r>
          </a:p>
        </p:txBody>
      </p:sp>
    </p:spTree>
    <p:extLst>
      <p:ext uri="{BB962C8B-B14F-4D97-AF65-F5344CB8AC3E}">
        <p14:creationId xmlns:p14="http://schemas.microsoft.com/office/powerpoint/2010/main" val="303732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9250" y="328613"/>
            <a:ext cx="9601200" cy="3057526"/>
          </a:xfrm>
        </p:spPr>
        <p:txBody>
          <a:bodyPr>
            <a:normAutofit fontScale="62500" lnSpcReduction="20000"/>
          </a:bodyPr>
          <a:lstStyle/>
          <a:p>
            <a:pPr marL="0" indent="0">
              <a:buNone/>
            </a:pPr>
            <a:r>
              <a:rPr lang="en-US" sz="3800" b="1" dirty="0">
                <a:latin typeface="Times New Roman" panose="02020603050405020304" pitchFamily="18" charset="0"/>
                <a:cs typeface="Times New Roman" panose="02020603050405020304" pitchFamily="18" charset="0"/>
              </a:rPr>
              <a:t>Presented by </a:t>
            </a:r>
            <a:endParaRPr lang="en-US" sz="3800" b="1" dirty="0" smtClean="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Johnnie B Woods; Director of Training</a:t>
            </a:r>
          </a:p>
          <a:p>
            <a:pPr marL="0" indent="0">
              <a:buNone/>
            </a:pPr>
            <a:endParaRPr lang="en-US" sz="2600" dirty="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Woods </a:t>
            </a:r>
            <a:r>
              <a:rPr lang="en-US" sz="2600" dirty="0">
                <a:latin typeface="Times New Roman" panose="02020603050405020304" pitchFamily="18" charset="0"/>
                <a:cs typeface="Times New Roman" panose="02020603050405020304" pitchFamily="18" charset="0"/>
              </a:rPr>
              <a:t>Security </a:t>
            </a:r>
            <a:r>
              <a:rPr lang="en-US" sz="2600" dirty="0" smtClean="0">
                <a:latin typeface="Times New Roman" panose="02020603050405020304" pitchFamily="18" charset="0"/>
                <a:cs typeface="Times New Roman" panose="02020603050405020304" pitchFamily="18" charset="0"/>
              </a:rPr>
              <a:t>and Training Inc. </a:t>
            </a:r>
          </a:p>
          <a:p>
            <a:pPr marL="0" indent="0">
              <a:buNone/>
            </a:pPr>
            <a:r>
              <a:rPr lang="en-US" sz="2600" dirty="0" smtClean="0">
                <a:latin typeface="Times New Roman" panose="02020603050405020304" pitchFamily="18" charset="0"/>
                <a:cs typeface="Times New Roman" panose="02020603050405020304" pitchFamily="18" charset="0"/>
              </a:rPr>
              <a:t>44901 </a:t>
            </a:r>
            <a:r>
              <a:rPr lang="en-US" sz="2600" dirty="0">
                <a:latin typeface="Times New Roman" panose="02020603050405020304" pitchFamily="18" charset="0"/>
                <a:cs typeface="Times New Roman" panose="02020603050405020304" pitchFamily="18" charset="0"/>
              </a:rPr>
              <a:t>Golf Center Pkwy, Suite 6  </a:t>
            </a:r>
            <a:endParaRPr lang="en-US" sz="2600" dirty="0" smtClean="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Indio</a:t>
            </a:r>
            <a:r>
              <a:rPr lang="en-US" sz="2600" dirty="0">
                <a:latin typeface="Times New Roman" panose="02020603050405020304" pitchFamily="18" charset="0"/>
                <a:cs typeface="Times New Roman" panose="02020603050405020304" pitchFamily="18" charset="0"/>
              </a:rPr>
              <a:t>, Ca, Ca. 92201  </a:t>
            </a:r>
            <a:endParaRPr lang="en-US" sz="2600" dirty="0" smtClean="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(760) 342-5127 </a:t>
            </a:r>
          </a:p>
          <a:p>
            <a:pPr marL="0" indent="0">
              <a:buNone/>
            </a:pPr>
            <a:r>
              <a:rPr lang="en-US" sz="2600" u="sng" dirty="0" smtClean="0">
                <a:solidFill>
                  <a:schemeClr val="tx1"/>
                </a:solidFill>
                <a:latin typeface="Times New Roman" panose="02020603050405020304" pitchFamily="18" charset="0"/>
                <a:cs typeface="Times New Roman" panose="02020603050405020304" pitchFamily="18" charset="0"/>
                <a:hlinkClick r:id="rId2"/>
              </a:rPr>
              <a:t>www.woodssecuritytraining.com</a:t>
            </a:r>
            <a:r>
              <a:rPr lang="en-US" sz="2600" dirty="0" smtClean="0">
                <a:solidFill>
                  <a:schemeClr val="tx1"/>
                </a:solidFill>
                <a:latin typeface="Times New Roman" panose="02020603050405020304" pitchFamily="18" charset="0"/>
                <a:cs typeface="Times New Roman" panose="02020603050405020304" pitchFamily="18" charset="0"/>
              </a:rPr>
              <a:t>   </a:t>
            </a:r>
          </a:p>
          <a:p>
            <a:pPr marL="0" indent="0">
              <a:buNone/>
            </a:pPr>
            <a:r>
              <a:rPr lang="en-US" sz="2600" u="sng" dirty="0" smtClean="0">
                <a:solidFill>
                  <a:schemeClr val="tx1"/>
                </a:solidFill>
                <a:latin typeface="Times New Roman" panose="02020603050405020304" pitchFamily="18" charset="0"/>
                <a:cs typeface="Times New Roman" panose="02020603050405020304" pitchFamily="18" charset="0"/>
                <a:hlinkClick r:id="rId3"/>
              </a:rPr>
              <a:t>ds3@live.com</a:t>
            </a:r>
            <a:endParaRPr lang="en-US" sz="2600" u="sng" dirty="0" smtClean="0">
              <a:solidFill>
                <a:schemeClr val="tx1"/>
              </a:solidFill>
              <a:latin typeface="Times New Roman" panose="02020603050405020304" pitchFamily="18" charset="0"/>
              <a:cs typeface="Times New Roman" panose="02020603050405020304" pitchFamily="18" charset="0"/>
            </a:endParaRPr>
          </a:p>
          <a:p>
            <a:endParaRPr lang="en-US" u="sng" dirty="0"/>
          </a:p>
          <a:p>
            <a:endParaRPr lang="en-US" dirty="0"/>
          </a:p>
        </p:txBody>
      </p:sp>
      <p:sp>
        <p:nvSpPr>
          <p:cNvPr id="4" name="Rectangle 1"/>
          <p:cNvSpPr>
            <a:spLocks noChangeArrowheads="1"/>
          </p:cNvSpPr>
          <p:nvPr/>
        </p:nvSpPr>
        <p:spPr bwMode="auto">
          <a:xfrm>
            <a:off x="1519237" y="3395427"/>
            <a:ext cx="93345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Johnnie B Woods Security Training., licensed by the State of California to perform security training.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(TFF1334, TIF1790, TIB1632).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NRA Certified Firearms Instructor, </a:t>
            </a:r>
          </a:p>
          <a:p>
            <a:pPr lvl="0" defTabSz="914400" eaLnBrk="0" fontAlgn="base" hangingPunct="0">
              <a:spcBef>
                <a:spcPct val="0"/>
              </a:spcBef>
              <a:spcAft>
                <a:spcPct val="0"/>
              </a:spcAft>
            </a:pPr>
            <a:r>
              <a:rPr lang="en-US" altLang="en-US" sz="1600" dirty="0">
                <a:latin typeface="Arial" panose="020B0604020202020204" pitchFamily="34" charset="0"/>
                <a:ea typeface="Times New Roman" panose="02020603050405020304" pitchFamily="18" charset="0"/>
              </a:rPr>
              <a:t>NRA Certified </a:t>
            </a:r>
            <a:r>
              <a:rPr lang="en-US" altLang="en-US" sz="1600" dirty="0" smtClean="0">
                <a:latin typeface="Arial" panose="020B0604020202020204" pitchFamily="34" charset="0"/>
                <a:ea typeface="Times New Roman" panose="02020603050405020304" pitchFamily="18" charset="0"/>
              </a:rPr>
              <a:t>Instructor “Refuse To Be A Victim”</a:t>
            </a:r>
            <a:endParaRPr lang="en-US" altLang="en-US" sz="1600" dirty="0">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American Red Cross Authorized Provider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56883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WINDOWS\Application Data\Microsoft\Media Catalog\Downloaded Clips\cl9e\j03958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371" y="2516875"/>
            <a:ext cx="2257425" cy="31940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p:cNvSpPr txBox="1">
            <a:spLocks noChangeArrowheads="1"/>
          </p:cNvSpPr>
          <p:nvPr/>
        </p:nvSpPr>
        <p:spPr bwMode="auto">
          <a:xfrm>
            <a:off x="3353796" y="805550"/>
            <a:ext cx="7620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dirty="0"/>
              <a:t>The more intense a person’s emotional reaction, the less likely they are to think rationally</a:t>
            </a:r>
            <a:r>
              <a:rPr lang="en-US" altLang="en-US" sz="2800" b="1" dirty="0"/>
              <a:t>.</a:t>
            </a:r>
          </a:p>
          <a:p>
            <a:pPr>
              <a:spcBef>
                <a:spcPct val="50000"/>
              </a:spcBef>
            </a:pPr>
            <a:r>
              <a:rPr lang="en-US" altLang="en-US" sz="2400" b="1" dirty="0">
                <a:latin typeface="Bookman Old Style" panose="02050604050505020204" pitchFamily="18" charset="0"/>
              </a:rPr>
              <a:t>		</a:t>
            </a:r>
            <a:r>
              <a:rPr lang="en-US" altLang="en-US" sz="2800" dirty="0"/>
              <a:t>Acting out always involves some </a:t>
            </a:r>
            <a:r>
              <a:rPr lang="en-US" altLang="en-US" sz="2800" dirty="0" smtClean="0"/>
              <a:t>emotional </a:t>
            </a:r>
            <a:r>
              <a:rPr lang="en-US" altLang="en-US" sz="2800" dirty="0"/>
              <a:t>force.  Fear is the most </a:t>
            </a:r>
            <a:r>
              <a:rPr lang="en-US" altLang="en-US" sz="2800" dirty="0" smtClean="0"/>
              <a:t>common </a:t>
            </a:r>
            <a:r>
              <a:rPr lang="en-US" altLang="en-US" sz="2800" dirty="0"/>
              <a:t>emotion related to </a:t>
            </a:r>
            <a:r>
              <a:rPr lang="en-US" altLang="en-US" sz="2800" dirty="0" smtClean="0"/>
              <a:t>aggression.  </a:t>
            </a:r>
          </a:p>
          <a:p>
            <a:pPr>
              <a:spcBef>
                <a:spcPct val="50000"/>
              </a:spcBef>
            </a:pPr>
            <a:r>
              <a:rPr lang="en-US" altLang="en-US" sz="2800" dirty="0" smtClean="0"/>
              <a:t>We </a:t>
            </a:r>
            <a:r>
              <a:rPr lang="en-US" altLang="en-US" sz="2800" dirty="0"/>
              <a:t>need to understand that the 	</a:t>
            </a:r>
            <a:r>
              <a:rPr lang="en-US" altLang="en-US" sz="2800" dirty="0" smtClean="0"/>
              <a:t>emotionally </a:t>
            </a:r>
            <a:r>
              <a:rPr lang="en-US" altLang="en-US" sz="2800" dirty="0"/>
              <a:t>upset person is </a:t>
            </a:r>
            <a:r>
              <a:rPr lang="en-US" altLang="en-US" sz="2800" u="sng" dirty="0"/>
              <a:t>unable</a:t>
            </a:r>
            <a:r>
              <a:rPr lang="en-US" altLang="en-US" sz="2800" dirty="0"/>
              <a:t> </a:t>
            </a:r>
            <a:r>
              <a:rPr lang="en-US" altLang="en-US" sz="2800" dirty="0" smtClean="0"/>
              <a:t>to </a:t>
            </a:r>
            <a:r>
              <a:rPr lang="en-US" altLang="en-US" sz="2800" dirty="0"/>
              <a:t>think rationally, and we need to </a:t>
            </a:r>
            <a:r>
              <a:rPr lang="en-US" altLang="en-US" sz="2800" dirty="0" smtClean="0"/>
              <a:t>de-escalate </a:t>
            </a:r>
            <a:r>
              <a:rPr lang="en-US" altLang="en-US" sz="2800" dirty="0"/>
              <a:t>the emotions in the </a:t>
            </a:r>
            <a:r>
              <a:rPr lang="en-US" altLang="en-US" sz="2800" dirty="0" smtClean="0"/>
              <a:t>situation </a:t>
            </a:r>
            <a:r>
              <a:rPr lang="en-US" altLang="en-US" sz="2800" dirty="0"/>
              <a:t>so that the person can </a:t>
            </a:r>
            <a:r>
              <a:rPr lang="en-US" altLang="en-US" sz="2800" dirty="0" smtClean="0"/>
              <a:t>rationally </a:t>
            </a:r>
            <a:r>
              <a:rPr lang="en-US" altLang="en-US" sz="2800" dirty="0"/>
              <a:t>co-operate</a:t>
            </a:r>
            <a:r>
              <a:rPr lang="en-US" altLang="en-US" sz="2800" b="1" dirty="0">
                <a:latin typeface="Bookman Old Style" panose="02050604050505020204" pitchFamily="18" charset="0"/>
              </a:rPr>
              <a:t>.</a:t>
            </a:r>
          </a:p>
        </p:txBody>
      </p:sp>
    </p:spTree>
    <p:extLst>
      <p:ext uri="{BB962C8B-B14F-4D97-AF65-F5344CB8AC3E}">
        <p14:creationId xmlns:p14="http://schemas.microsoft.com/office/powerpoint/2010/main" val="20096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582839" y="259308"/>
            <a:ext cx="8229600" cy="1869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dirty="0"/>
              <a:t>When upset, if given an option, an individual will usually choose a nonviolent way over a violent way of dealing with a stressful situation</a:t>
            </a:r>
            <a:r>
              <a:rPr lang="en-US" altLang="en-US" sz="2800" b="1" dirty="0"/>
              <a:t>.</a:t>
            </a:r>
          </a:p>
          <a:p>
            <a:pPr>
              <a:spcBef>
                <a:spcPct val="50000"/>
              </a:spcBef>
            </a:pPr>
            <a:endParaRPr lang="en-US" altLang="en-US" sz="2100" b="1" dirty="0">
              <a:latin typeface="Bookman Old Style" panose="02050604050505020204" pitchFamily="18" charset="0"/>
            </a:endParaRPr>
          </a:p>
        </p:txBody>
      </p:sp>
      <p:sp>
        <p:nvSpPr>
          <p:cNvPr id="3" name="Text Box 4"/>
          <p:cNvSpPr txBox="1">
            <a:spLocks noChangeArrowheads="1"/>
          </p:cNvSpPr>
          <p:nvPr/>
        </p:nvSpPr>
        <p:spPr bwMode="auto">
          <a:xfrm>
            <a:off x="2468539" y="1794421"/>
            <a:ext cx="8458200" cy="4955203"/>
          </a:xfrm>
          <a:prstGeom prst="rect">
            <a:avLst/>
          </a:prstGeom>
          <a:gradFill rotWithShape="0">
            <a:gsLst>
              <a:gs pos="0">
                <a:schemeClr val="bg1"/>
              </a:gs>
              <a:gs pos="50000">
                <a:srgbClr val="FFFF99"/>
              </a:gs>
              <a:gs pos="100000">
                <a:schemeClr val="bg1"/>
              </a:gs>
            </a:gsLst>
            <a:lin ang="270000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Common causes of acting out:</a:t>
            </a:r>
          </a:p>
          <a:p>
            <a:pPr>
              <a:spcBef>
                <a:spcPct val="50000"/>
              </a:spcBef>
            </a:pPr>
            <a:r>
              <a:rPr lang="en-US" altLang="en-US" sz="2400" dirty="0"/>
              <a:t>Frustration			</a:t>
            </a:r>
            <a:r>
              <a:rPr lang="en-US" altLang="en-US" sz="2400" dirty="0" smtClean="0"/>
              <a:t>		Tension </a:t>
            </a:r>
            <a:r>
              <a:rPr lang="en-US" altLang="en-US" sz="2400" dirty="0"/>
              <a:t>(anxiety)</a:t>
            </a:r>
          </a:p>
          <a:p>
            <a:pPr>
              <a:spcBef>
                <a:spcPct val="50000"/>
              </a:spcBef>
            </a:pPr>
            <a:r>
              <a:rPr lang="en-US" altLang="en-US" sz="2400" dirty="0"/>
              <a:t>Being ignored/rejected	</a:t>
            </a:r>
            <a:r>
              <a:rPr lang="en-US" altLang="en-US" sz="2400" dirty="0" smtClean="0"/>
              <a:t>	Lack </a:t>
            </a:r>
            <a:r>
              <a:rPr lang="en-US" altLang="en-US" sz="2400" dirty="0"/>
              <a:t>of positive attention</a:t>
            </a:r>
          </a:p>
          <a:p>
            <a:pPr>
              <a:spcBef>
                <a:spcPct val="50000"/>
              </a:spcBef>
            </a:pPr>
            <a:r>
              <a:rPr lang="en-US" altLang="en-US" sz="2400" dirty="0"/>
              <a:t>Confinement		</a:t>
            </a:r>
            <a:r>
              <a:rPr lang="en-US" altLang="en-US" sz="2400" dirty="0" smtClean="0"/>
              <a:t>			Loss </a:t>
            </a:r>
            <a:r>
              <a:rPr lang="en-US" altLang="en-US" sz="2400" dirty="0"/>
              <a:t>of personal power</a:t>
            </a:r>
          </a:p>
          <a:p>
            <a:pPr>
              <a:spcBef>
                <a:spcPct val="50000"/>
              </a:spcBef>
            </a:pPr>
            <a:r>
              <a:rPr lang="en-US" altLang="en-US" sz="2400" dirty="0"/>
              <a:t>Boredom			</a:t>
            </a:r>
            <a:r>
              <a:rPr lang="en-US" altLang="en-US" sz="2400" dirty="0" smtClean="0"/>
              <a:t>			Overcrowding</a:t>
            </a:r>
            <a:endParaRPr lang="en-US" altLang="en-US" sz="2400" dirty="0"/>
          </a:p>
          <a:p>
            <a:pPr>
              <a:spcBef>
                <a:spcPct val="50000"/>
              </a:spcBef>
            </a:pPr>
            <a:r>
              <a:rPr lang="en-US" altLang="en-US" sz="2400" dirty="0"/>
              <a:t>Competition		        </a:t>
            </a:r>
            <a:r>
              <a:rPr lang="en-US" altLang="en-US" sz="2400" dirty="0" smtClean="0"/>
              <a:t>		Staff </a:t>
            </a:r>
            <a:r>
              <a:rPr lang="en-US" altLang="en-US" sz="2400" dirty="0"/>
              <a:t>behavior</a:t>
            </a:r>
          </a:p>
          <a:p>
            <a:pPr>
              <a:spcBef>
                <a:spcPct val="50000"/>
              </a:spcBef>
            </a:pPr>
            <a:r>
              <a:rPr lang="en-US" altLang="en-US" sz="2400" dirty="0"/>
              <a:t>Lack of impulse control</a:t>
            </a:r>
          </a:p>
          <a:p>
            <a:pPr>
              <a:spcBef>
                <a:spcPct val="50000"/>
              </a:spcBef>
            </a:pPr>
            <a:r>
              <a:rPr lang="en-US" altLang="en-US" sz="2400" dirty="0"/>
              <a:t>Psychological confusion/misperception</a:t>
            </a:r>
          </a:p>
          <a:p>
            <a:pPr>
              <a:spcBef>
                <a:spcPct val="50000"/>
              </a:spcBef>
            </a:pPr>
            <a:r>
              <a:rPr lang="en-US" altLang="en-US" sz="2400" dirty="0"/>
              <a:t>Need to establish/maintain self-esteem (Macho Man)</a:t>
            </a:r>
          </a:p>
        </p:txBody>
      </p:sp>
    </p:spTree>
    <p:extLst>
      <p:ext uri="{BB962C8B-B14F-4D97-AF65-F5344CB8AC3E}">
        <p14:creationId xmlns:p14="http://schemas.microsoft.com/office/powerpoint/2010/main" val="1863698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WINDOWS\Application Data\Microsoft\Media Catalog\Downloaded Clips\cl82\j0326230.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15097" y="1356816"/>
            <a:ext cx="1844675" cy="15255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p:cNvSpPr txBox="1">
            <a:spLocks noChangeArrowheads="1"/>
          </p:cNvSpPr>
          <p:nvPr/>
        </p:nvSpPr>
        <p:spPr bwMode="auto">
          <a:xfrm>
            <a:off x="1791270" y="1654792"/>
            <a:ext cx="7696200" cy="4770537"/>
          </a:xfrm>
          <a:prstGeom prst="rect">
            <a:avLst/>
          </a:prstGeom>
          <a:gradFill rotWithShape="0">
            <a:gsLst>
              <a:gs pos="0">
                <a:srgbClr val="FFFF00"/>
              </a:gs>
              <a:gs pos="100000">
                <a:schemeClr val="bg1"/>
              </a:gs>
            </a:gsLst>
            <a:path path="shape">
              <a:fillToRect l="50000" t="50000" r="50000" b="50000"/>
            </a:path>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dirty="0"/>
              <a:t>Cues to potential acting out:</a:t>
            </a:r>
          </a:p>
          <a:p>
            <a:pPr>
              <a:spcBef>
                <a:spcPct val="50000"/>
              </a:spcBef>
              <a:buFontTx/>
              <a:buChar char="•"/>
            </a:pPr>
            <a:r>
              <a:rPr lang="en-US" altLang="en-US" sz="2200" dirty="0"/>
              <a:t> </a:t>
            </a:r>
            <a:r>
              <a:rPr lang="en-US" altLang="en-US" sz="2400" dirty="0"/>
              <a:t>Mood swings</a:t>
            </a:r>
          </a:p>
          <a:p>
            <a:pPr>
              <a:spcBef>
                <a:spcPct val="50000"/>
              </a:spcBef>
              <a:buFontTx/>
              <a:buChar char="•"/>
            </a:pPr>
            <a:r>
              <a:rPr lang="en-US" altLang="en-US" sz="2400" dirty="0"/>
              <a:t> Changes in body language/activity</a:t>
            </a:r>
          </a:p>
          <a:p>
            <a:pPr>
              <a:spcBef>
                <a:spcPct val="50000"/>
              </a:spcBef>
              <a:buFontTx/>
              <a:buChar char="•"/>
            </a:pPr>
            <a:r>
              <a:rPr lang="en-US" altLang="en-US" sz="2400" dirty="0"/>
              <a:t> Physical tension</a:t>
            </a:r>
          </a:p>
          <a:p>
            <a:pPr>
              <a:spcBef>
                <a:spcPct val="50000"/>
              </a:spcBef>
              <a:buFontTx/>
              <a:buChar char="•"/>
            </a:pPr>
            <a:r>
              <a:rPr lang="en-US" altLang="en-US" sz="2400" dirty="0"/>
              <a:t> Changes in verbal behavior</a:t>
            </a:r>
          </a:p>
          <a:p>
            <a:pPr>
              <a:spcBef>
                <a:spcPct val="50000"/>
              </a:spcBef>
              <a:buFontTx/>
              <a:buChar char="•"/>
            </a:pPr>
            <a:r>
              <a:rPr lang="en-US" altLang="en-US" sz="2400" dirty="0"/>
              <a:t> Stimulus events – certain dates, such as anniversary of termination date, etc.</a:t>
            </a:r>
          </a:p>
          <a:p>
            <a:pPr>
              <a:spcBef>
                <a:spcPct val="50000"/>
              </a:spcBef>
              <a:buFontTx/>
              <a:buChar char="•"/>
            </a:pPr>
            <a:r>
              <a:rPr lang="en-US" altLang="en-US" sz="2400" dirty="0"/>
              <a:t> Depression, suicide attempt</a:t>
            </a:r>
          </a:p>
          <a:p>
            <a:pPr>
              <a:spcBef>
                <a:spcPct val="50000"/>
              </a:spcBef>
              <a:buFontTx/>
              <a:buChar char="•"/>
            </a:pPr>
            <a:r>
              <a:rPr lang="en-US" altLang="en-US" sz="2400" dirty="0"/>
              <a:t> Past history data</a:t>
            </a:r>
          </a:p>
        </p:txBody>
      </p:sp>
    </p:spTree>
    <p:extLst>
      <p:ext uri="{BB962C8B-B14F-4D97-AF65-F5344CB8AC3E}">
        <p14:creationId xmlns:p14="http://schemas.microsoft.com/office/powerpoint/2010/main" val="1289523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793242" y="551597"/>
            <a:ext cx="7772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WORKPLACE KILLERS</a:t>
            </a:r>
          </a:p>
        </p:txBody>
      </p:sp>
      <p:sp>
        <p:nvSpPr>
          <p:cNvPr id="3" name="Text Box 3"/>
          <p:cNvSpPr txBox="1">
            <a:spLocks noChangeArrowheads="1"/>
          </p:cNvSpPr>
          <p:nvPr/>
        </p:nvSpPr>
        <p:spPr bwMode="auto">
          <a:xfrm>
            <a:off x="2297374" y="1158922"/>
            <a:ext cx="8458200" cy="586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9933"/>
              </a:buClr>
              <a:buSzPct val="125000"/>
              <a:buFont typeface="Wingdings" panose="05000000000000000000" pitchFamily="2" charset="2"/>
              <a:buChar char="§"/>
            </a:pPr>
            <a:r>
              <a:rPr lang="en-US" altLang="en-US" sz="2200" dirty="0"/>
              <a:t> </a:t>
            </a:r>
            <a:r>
              <a:rPr lang="en-US" altLang="en-US" sz="2400" dirty="0"/>
              <a:t>Likely to be a 37 year old single man who has been with a company for at least four years.  (Only about 3% of attackers are women.)</a:t>
            </a:r>
          </a:p>
          <a:p>
            <a:pPr>
              <a:spcBef>
                <a:spcPct val="50000"/>
              </a:spcBef>
              <a:buClr>
                <a:srgbClr val="FF9933"/>
              </a:buClr>
              <a:buSzPct val="125000"/>
              <a:buFont typeface="Wingdings" panose="05000000000000000000" pitchFamily="2" charset="2"/>
              <a:buChar char="§"/>
            </a:pPr>
            <a:r>
              <a:rPr lang="en-US" altLang="en-US" sz="2400" dirty="0"/>
              <a:t> His attack is often a final self-destructive act that follows personal problems at home and at work.</a:t>
            </a:r>
          </a:p>
          <a:p>
            <a:pPr>
              <a:spcBef>
                <a:spcPct val="50000"/>
              </a:spcBef>
              <a:buClr>
                <a:srgbClr val="FF9933"/>
              </a:buClr>
              <a:buSzPct val="125000"/>
              <a:buFont typeface="Wingdings" panose="05000000000000000000" pitchFamily="2" charset="2"/>
              <a:buChar char="§"/>
            </a:pPr>
            <a:r>
              <a:rPr lang="en-US" altLang="en-US" sz="2400" dirty="0"/>
              <a:t> Often, he is the ONE whose temper has worried co-workers and bosses.</a:t>
            </a:r>
          </a:p>
          <a:p>
            <a:pPr>
              <a:spcBef>
                <a:spcPct val="50000"/>
              </a:spcBef>
              <a:buClr>
                <a:srgbClr val="FF9933"/>
              </a:buClr>
              <a:buSzPct val="125000"/>
              <a:buFont typeface="Wingdings" panose="05000000000000000000" pitchFamily="2" charset="2"/>
              <a:buChar char="§"/>
            </a:pPr>
            <a:r>
              <a:rPr lang="en-US" altLang="en-US" sz="2400" dirty="0"/>
              <a:t> He does not kill at random.</a:t>
            </a:r>
          </a:p>
          <a:p>
            <a:pPr>
              <a:spcBef>
                <a:spcPct val="50000"/>
              </a:spcBef>
              <a:buClr>
                <a:srgbClr val="FF9933"/>
              </a:buClr>
              <a:buSzPct val="125000"/>
              <a:buFont typeface="Wingdings" panose="05000000000000000000" pitchFamily="2" charset="2"/>
              <a:buChar char="§"/>
            </a:pPr>
            <a:r>
              <a:rPr lang="en-US" altLang="en-US" sz="2400" dirty="0"/>
              <a:t> Most workplace killers hold grudges and know exactly who they are looking to kill.</a:t>
            </a:r>
          </a:p>
          <a:p>
            <a:pPr>
              <a:spcBef>
                <a:spcPct val="50000"/>
              </a:spcBef>
              <a:buClr>
                <a:srgbClr val="FF9933"/>
              </a:buClr>
              <a:buSzPct val="125000"/>
              <a:buFont typeface="Wingdings" panose="05000000000000000000" pitchFamily="2" charset="2"/>
              <a:buChar char="§"/>
            </a:pPr>
            <a:r>
              <a:rPr lang="en-US" altLang="en-US" sz="2400" dirty="0"/>
              <a:t> More likely to be white, male and older than the typical murderer.</a:t>
            </a:r>
          </a:p>
          <a:p>
            <a:pPr>
              <a:spcBef>
                <a:spcPct val="50000"/>
              </a:spcBef>
              <a:buClr>
                <a:srgbClr val="FF9933"/>
              </a:buClr>
              <a:buSzPct val="110000"/>
              <a:buFont typeface="Wingdings" panose="05000000000000000000" pitchFamily="2" charset="2"/>
              <a:buNone/>
            </a:pPr>
            <a:endParaRPr lang="en-US" altLang="en-US" dirty="0"/>
          </a:p>
        </p:txBody>
      </p:sp>
    </p:spTree>
    <p:extLst>
      <p:ext uri="{BB962C8B-B14F-4D97-AF65-F5344CB8AC3E}">
        <p14:creationId xmlns:p14="http://schemas.microsoft.com/office/powerpoint/2010/main" val="3048013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367887" y="509517"/>
            <a:ext cx="8305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u="sng" dirty="0"/>
              <a:t>MOTIVATORS</a:t>
            </a:r>
          </a:p>
        </p:txBody>
      </p:sp>
      <p:sp>
        <p:nvSpPr>
          <p:cNvPr id="3" name="Text Box 3"/>
          <p:cNvSpPr txBox="1">
            <a:spLocks noChangeArrowheads="1"/>
          </p:cNvSpPr>
          <p:nvPr/>
        </p:nvSpPr>
        <p:spPr bwMode="auto">
          <a:xfrm>
            <a:off x="2748887" y="1571767"/>
            <a:ext cx="79248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25000"/>
              <a:buFontTx/>
              <a:buChar char="•"/>
            </a:pPr>
            <a:r>
              <a:rPr lang="en-US" altLang="en-US" sz="2200" dirty="0"/>
              <a:t> </a:t>
            </a:r>
            <a:r>
              <a:rPr lang="en-US" altLang="en-US" sz="2800" dirty="0"/>
              <a:t>Most common – firing </a:t>
            </a:r>
          </a:p>
          <a:p>
            <a:pPr>
              <a:spcBef>
                <a:spcPct val="50000"/>
              </a:spcBef>
              <a:buClr>
                <a:srgbClr val="FF0000"/>
              </a:buClr>
              <a:buSzPct val="125000"/>
              <a:buFontTx/>
              <a:buChar char="•"/>
            </a:pPr>
            <a:r>
              <a:rPr lang="en-US" altLang="en-US" sz="2800" dirty="0"/>
              <a:t> Second most common – argument, fight or 	disagreement on-the-job</a:t>
            </a:r>
          </a:p>
          <a:p>
            <a:pPr>
              <a:spcBef>
                <a:spcPct val="50000"/>
              </a:spcBef>
              <a:buClr>
                <a:srgbClr val="FF0000"/>
              </a:buClr>
              <a:buSzPct val="125000"/>
              <a:buFontTx/>
              <a:buChar char="•"/>
            </a:pPr>
            <a:r>
              <a:rPr lang="en-US" altLang="en-US" sz="2800" dirty="0"/>
              <a:t> A disciplinary action such as being written up 	for tardiness or poor performance</a:t>
            </a:r>
          </a:p>
          <a:p>
            <a:pPr>
              <a:spcBef>
                <a:spcPct val="50000"/>
              </a:spcBef>
              <a:buClr>
                <a:srgbClr val="FF0000"/>
              </a:buClr>
              <a:buSzPct val="125000"/>
              <a:buFontTx/>
              <a:buChar char="•"/>
            </a:pPr>
            <a:r>
              <a:rPr lang="en-US" altLang="en-US" sz="2800" dirty="0"/>
              <a:t> To cover up the commission of a crime such </a:t>
            </a:r>
            <a:r>
              <a:rPr lang="en-US" altLang="en-US" sz="2800" dirty="0" smtClean="0"/>
              <a:t>as </a:t>
            </a:r>
            <a:r>
              <a:rPr lang="en-US" altLang="en-US" sz="2800" dirty="0"/>
              <a:t>robbery</a:t>
            </a:r>
          </a:p>
        </p:txBody>
      </p:sp>
    </p:spTree>
    <p:extLst>
      <p:ext uri="{BB962C8B-B14F-4D97-AF65-F5344CB8AC3E}">
        <p14:creationId xmlns:p14="http://schemas.microsoft.com/office/powerpoint/2010/main" val="410649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214048" y="798394"/>
            <a:ext cx="6553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u="sng" dirty="0"/>
              <a:t>WORKER TO WORKER VIOLENCE</a:t>
            </a:r>
          </a:p>
        </p:txBody>
      </p:sp>
      <p:sp>
        <p:nvSpPr>
          <p:cNvPr id="3" name="Text Box 3"/>
          <p:cNvSpPr txBox="1">
            <a:spLocks noChangeArrowheads="1"/>
          </p:cNvSpPr>
          <p:nvPr/>
        </p:nvSpPr>
        <p:spPr bwMode="auto">
          <a:xfrm>
            <a:off x="2718748" y="1759424"/>
            <a:ext cx="75438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Not all workplace violence results in the murder of employees.  Other, less serious, events can occur.  Any time people work together, conflict will exist.  When this conflict is </a:t>
            </a:r>
            <a:r>
              <a:rPr lang="en-US" altLang="en-US" sz="2800" u="sng" dirty="0"/>
              <a:t>not</a:t>
            </a:r>
            <a:r>
              <a:rPr lang="en-US" altLang="en-US" sz="2800" dirty="0"/>
              <a:t> handled in an organized, professional manner, tensions can escalate and lead to violence between co-workers.</a:t>
            </a:r>
          </a:p>
        </p:txBody>
      </p:sp>
    </p:spTree>
    <p:extLst>
      <p:ext uri="{BB962C8B-B14F-4D97-AF65-F5344CB8AC3E}">
        <p14:creationId xmlns:p14="http://schemas.microsoft.com/office/powerpoint/2010/main" val="1825478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204113" y="577755"/>
            <a:ext cx="8001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u="sng" dirty="0"/>
              <a:t>SITUATIONS WHICH MAY LEAD TO VIOLENCE</a:t>
            </a:r>
          </a:p>
        </p:txBody>
      </p:sp>
      <p:sp>
        <p:nvSpPr>
          <p:cNvPr id="3" name="Text Box 3"/>
          <p:cNvSpPr txBox="1">
            <a:spLocks noChangeArrowheads="1"/>
          </p:cNvSpPr>
          <p:nvPr/>
        </p:nvSpPr>
        <p:spPr bwMode="auto">
          <a:xfrm>
            <a:off x="1815152" y="1708245"/>
            <a:ext cx="9144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dirty="0">
                <a:latin typeface="Arial Black" panose="020B0A04020102020204" pitchFamily="34" charset="0"/>
              </a:rPr>
              <a:t>A husband and wife or boyfriend/girlfriend work at the same employer.  Their domestic problems spill over into the workplace in the form of a verbal argument followed by possible physical confrontation.</a:t>
            </a:r>
          </a:p>
          <a:p>
            <a:pPr>
              <a:spcBef>
                <a:spcPct val="50000"/>
              </a:spcBef>
              <a:buFontTx/>
              <a:buAutoNum type="arabicPeriod"/>
            </a:pPr>
            <a:r>
              <a:rPr lang="en-US" altLang="en-US" dirty="0">
                <a:latin typeface="Arial Black" panose="020B0A04020102020204" pitchFamily="34" charset="0"/>
              </a:rPr>
              <a:t> A person (male/female) becomes romantically involved with a co-worker resulting in a “lover’s triangle” of three people.</a:t>
            </a:r>
          </a:p>
          <a:p>
            <a:pPr>
              <a:spcBef>
                <a:spcPct val="50000"/>
              </a:spcBef>
              <a:buFontTx/>
              <a:buAutoNum type="arabicPeriod"/>
            </a:pPr>
            <a:r>
              <a:rPr lang="en-US" altLang="en-US" dirty="0">
                <a:latin typeface="Arial Black" panose="020B0A04020102020204" pitchFamily="34" charset="0"/>
              </a:rPr>
              <a:t>A long simmering feud or dislike between co-workers develops into a physical confrontation.</a:t>
            </a:r>
          </a:p>
        </p:txBody>
      </p:sp>
    </p:spTree>
    <p:extLst>
      <p:ext uri="{BB962C8B-B14F-4D97-AF65-F5344CB8AC3E}">
        <p14:creationId xmlns:p14="http://schemas.microsoft.com/office/powerpoint/2010/main" val="1292869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814014" y="580223"/>
            <a:ext cx="8077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4"/>
            </a:pPr>
            <a:r>
              <a:rPr lang="en-US" altLang="en-US" dirty="0">
                <a:latin typeface="Arial Black" panose="020B0A04020102020204" pitchFamily="34" charset="0"/>
              </a:rPr>
              <a:t>Employees engaged in a little “horseplay” lose their tempers and a fight breaks out between them.</a:t>
            </a:r>
          </a:p>
          <a:p>
            <a:pPr>
              <a:spcBef>
                <a:spcPct val="50000"/>
              </a:spcBef>
              <a:buFontTx/>
              <a:buAutoNum type="arabicPeriod" startAt="5"/>
            </a:pPr>
            <a:r>
              <a:rPr lang="en-US" altLang="en-US" dirty="0">
                <a:latin typeface="Arial Black" panose="020B0A04020102020204" pitchFamily="34" charset="0"/>
              </a:rPr>
              <a:t>An employee is confronted by another employee over personal debts.</a:t>
            </a:r>
          </a:p>
          <a:p>
            <a:pPr>
              <a:spcBef>
                <a:spcPct val="50000"/>
              </a:spcBef>
              <a:buFontTx/>
              <a:buAutoNum type="arabicPeriod" startAt="5"/>
            </a:pPr>
            <a:r>
              <a:rPr lang="en-US" altLang="en-US" dirty="0">
                <a:latin typeface="Arial Black" panose="020B0A04020102020204" pitchFamily="34" charset="0"/>
              </a:rPr>
              <a:t>An employee comes to work under the influence of alcohol/drugs and confronts someone. </a:t>
            </a:r>
          </a:p>
        </p:txBody>
      </p:sp>
      <p:sp>
        <p:nvSpPr>
          <p:cNvPr id="3" name="Text Box 3"/>
          <p:cNvSpPr txBox="1">
            <a:spLocks noChangeArrowheads="1"/>
          </p:cNvSpPr>
          <p:nvPr/>
        </p:nvSpPr>
        <p:spPr bwMode="auto">
          <a:xfrm>
            <a:off x="1814014" y="3996543"/>
            <a:ext cx="9144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Often these disputes will not result in serious injury or death, but security officers will be notified to report to the location of the disturbance and will be expected to get the situation under control immediately.</a:t>
            </a:r>
          </a:p>
        </p:txBody>
      </p:sp>
    </p:spTree>
    <p:extLst>
      <p:ext uri="{BB962C8B-B14F-4D97-AF65-F5344CB8AC3E}">
        <p14:creationId xmlns:p14="http://schemas.microsoft.com/office/powerpoint/2010/main" val="3585362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580564" y="793845"/>
            <a:ext cx="7924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dirty="0"/>
              <a:t>SECURITY SURVEY</a:t>
            </a:r>
          </a:p>
        </p:txBody>
      </p:sp>
      <p:sp>
        <p:nvSpPr>
          <p:cNvPr id="3" name="Text Box 3"/>
          <p:cNvSpPr txBox="1">
            <a:spLocks noChangeArrowheads="1"/>
          </p:cNvSpPr>
          <p:nvPr/>
        </p:nvSpPr>
        <p:spPr bwMode="auto">
          <a:xfrm>
            <a:off x="2580564" y="1602474"/>
            <a:ext cx="8305800"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 typeface="Wingdings" panose="05000000000000000000" pitchFamily="2" charset="2"/>
              <a:buChar char="Ø"/>
            </a:pPr>
            <a:r>
              <a:rPr lang="en-US" altLang="en-US" sz="2200" dirty="0"/>
              <a:t> </a:t>
            </a:r>
            <a:r>
              <a:rPr lang="en-US" altLang="en-US" sz="2400" dirty="0"/>
              <a:t>An important tool to get employee ideas on the occurrence and potential for violent incidents</a:t>
            </a:r>
          </a:p>
          <a:p>
            <a:pPr>
              <a:spcBef>
                <a:spcPct val="50000"/>
              </a:spcBef>
              <a:buClr>
                <a:srgbClr val="FF0000"/>
              </a:buClr>
              <a:buSzPct val="115000"/>
              <a:buFont typeface="Wingdings" panose="05000000000000000000" pitchFamily="2" charset="2"/>
              <a:buChar char="Ø"/>
            </a:pPr>
            <a:r>
              <a:rPr lang="en-US" altLang="en-US" sz="2400" dirty="0"/>
              <a:t> Can identify or confirm the need for improved security measures</a:t>
            </a:r>
          </a:p>
          <a:p>
            <a:pPr>
              <a:spcBef>
                <a:spcPct val="50000"/>
              </a:spcBef>
              <a:buClr>
                <a:srgbClr val="FF0000"/>
              </a:buClr>
              <a:buSzPct val="115000"/>
              <a:buFont typeface="Wingdings" panose="05000000000000000000" pitchFamily="2" charset="2"/>
              <a:buChar char="Ø"/>
            </a:pPr>
            <a:r>
              <a:rPr lang="en-US" altLang="en-US" sz="2400" dirty="0"/>
              <a:t> Can be repeated at regular intervals, when operations change, or an incident has occurred.</a:t>
            </a:r>
          </a:p>
          <a:p>
            <a:pPr>
              <a:spcBef>
                <a:spcPct val="50000"/>
              </a:spcBef>
              <a:buClr>
                <a:srgbClr val="FF0000"/>
              </a:buClr>
              <a:buSzPct val="115000"/>
              <a:buFont typeface="Wingdings" panose="05000000000000000000" pitchFamily="2" charset="2"/>
              <a:buChar char="Ø"/>
            </a:pPr>
            <a:r>
              <a:rPr lang="en-US" altLang="en-US" sz="2400" dirty="0"/>
              <a:t>Can help identify new or previously unnoticed risk factors.</a:t>
            </a:r>
          </a:p>
          <a:p>
            <a:pPr>
              <a:spcBef>
                <a:spcPct val="50000"/>
              </a:spcBef>
              <a:buClr>
                <a:srgbClr val="FF0000"/>
              </a:buClr>
              <a:buSzPct val="115000"/>
              <a:buFont typeface="Wingdings" panose="05000000000000000000" pitchFamily="2" charset="2"/>
              <a:buChar char="Ø"/>
            </a:pPr>
            <a:r>
              <a:rPr lang="en-US" altLang="en-US" sz="2400" dirty="0"/>
              <a:t> Can help identify jobs, locations, or work situations where the risk of violence is greatest.</a:t>
            </a:r>
          </a:p>
        </p:txBody>
      </p:sp>
    </p:spTree>
    <p:extLst>
      <p:ext uri="{BB962C8B-B14F-4D97-AF65-F5344CB8AC3E}">
        <p14:creationId xmlns:p14="http://schemas.microsoft.com/office/powerpoint/2010/main" val="49414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WINDOWS\Application Data\Microsoft\Media Catalog\Downloaded Clips\cl1\PE03329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513" y="698311"/>
            <a:ext cx="1709738" cy="1300163"/>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3"/>
          <p:cNvSpPr txBox="1">
            <a:spLocks noChangeArrowheads="1"/>
          </p:cNvSpPr>
          <p:nvPr/>
        </p:nvSpPr>
        <p:spPr bwMode="auto">
          <a:xfrm>
            <a:off x="3323230" y="1111854"/>
            <a:ext cx="510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dirty="0"/>
              <a:t>THE TEAM APPROACH</a:t>
            </a:r>
          </a:p>
        </p:txBody>
      </p:sp>
      <p:sp>
        <p:nvSpPr>
          <p:cNvPr id="4" name="Text Box 4"/>
          <p:cNvSpPr txBox="1">
            <a:spLocks noChangeArrowheads="1"/>
          </p:cNvSpPr>
          <p:nvPr/>
        </p:nvSpPr>
        <p:spPr bwMode="auto">
          <a:xfrm>
            <a:off x="1475096" y="2296236"/>
            <a:ext cx="79248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Management and  security should work together as a team.  Security is an integral part of the team and are usually relied upon to physically intervene when necessary.</a:t>
            </a:r>
          </a:p>
          <a:p>
            <a:pPr>
              <a:spcBef>
                <a:spcPct val="50000"/>
              </a:spcBef>
            </a:pPr>
            <a:r>
              <a:rPr lang="en-US" altLang="en-US" sz="2400" dirty="0"/>
              <a:t>Security officers must ALWAYS remember that initially any management person who calls for their assistance is ALWAYS the team leader.  The leadership may be turned over to security at some point during the crisis but management is ultimately responsible for what happens.</a:t>
            </a:r>
          </a:p>
        </p:txBody>
      </p:sp>
    </p:spTree>
    <p:extLst>
      <p:ext uri="{BB962C8B-B14F-4D97-AF65-F5344CB8AC3E}">
        <p14:creationId xmlns:p14="http://schemas.microsoft.com/office/powerpoint/2010/main" val="417800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808328" y="2157483"/>
            <a:ext cx="8077200" cy="3670111"/>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altLang="en-US" b="1" dirty="0" smtClean="0"/>
              <a:t>“</a:t>
            </a:r>
            <a:r>
              <a:rPr lang="en-US" altLang="en-US" sz="3600" dirty="0" smtClean="0"/>
              <a:t>Assaults, other violent acts or threats which are related to the workplace and has a substantial risk of physical or emotional harm to individuals, or damage to business and/or government resources or capabilities.”</a:t>
            </a:r>
          </a:p>
        </p:txBody>
      </p:sp>
      <p:sp>
        <p:nvSpPr>
          <p:cNvPr id="5" name="Rectangle 2"/>
          <p:cNvSpPr>
            <a:spLocks noGrp="1" noChangeArrowheads="1"/>
          </p:cNvSpPr>
          <p:nvPr>
            <p:ph type="title"/>
          </p:nvPr>
        </p:nvSpPr>
        <p:spPr>
          <a:xfrm>
            <a:off x="2182504" y="875140"/>
            <a:ext cx="8229600" cy="1143000"/>
          </a:xfrm>
        </p:spPr>
        <p:txBody>
          <a:bodyPr/>
          <a:lstStyle/>
          <a:p>
            <a:pPr eaLnBrk="1" hangingPunct="1"/>
            <a:r>
              <a:rPr lang="en-US" altLang="en-US" b="1" dirty="0" smtClean="0"/>
              <a:t>Workplace Violence Defined</a:t>
            </a:r>
            <a:r>
              <a:rPr lang="en-US" altLang="en-US" dirty="0" smtClean="0"/>
              <a:t> </a:t>
            </a:r>
          </a:p>
        </p:txBody>
      </p:sp>
    </p:spTree>
    <p:extLst>
      <p:ext uri="{BB962C8B-B14F-4D97-AF65-F5344CB8AC3E}">
        <p14:creationId xmlns:p14="http://schemas.microsoft.com/office/powerpoint/2010/main" val="124534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336343" y="479946"/>
            <a:ext cx="8458200" cy="361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2200" dirty="0">
                <a:latin typeface="Arial Black" panose="020B0A04020102020204" pitchFamily="34" charset="0"/>
              </a:rPr>
              <a:t>Only one person (designated team leader) should verbally communicate with the potentially violent person. (PVP)</a:t>
            </a:r>
          </a:p>
          <a:p>
            <a:pPr>
              <a:spcBef>
                <a:spcPct val="50000"/>
              </a:spcBef>
              <a:buFontTx/>
              <a:buAutoNum type="arabicPeriod"/>
            </a:pPr>
            <a:r>
              <a:rPr lang="en-US" altLang="en-US" sz="2200" dirty="0">
                <a:latin typeface="Arial Black" panose="020B0A04020102020204" pitchFamily="34" charset="0"/>
              </a:rPr>
              <a:t>Even if the PVP directs verbal abuse or questions to another person on the scene, that person MUST NOT RESPOND!</a:t>
            </a:r>
          </a:p>
          <a:p>
            <a:pPr>
              <a:spcBef>
                <a:spcPct val="50000"/>
              </a:spcBef>
              <a:buFontTx/>
              <a:buAutoNum type="arabicPeriod"/>
            </a:pPr>
            <a:r>
              <a:rPr lang="en-US" altLang="en-US" sz="2200" dirty="0">
                <a:latin typeface="Arial Black" panose="020B0A04020102020204" pitchFamily="34" charset="0"/>
              </a:rPr>
              <a:t>The team leader should respond by stating that the person must speak with him and no one else.</a:t>
            </a:r>
          </a:p>
          <a:p>
            <a:pPr>
              <a:spcBef>
                <a:spcPct val="50000"/>
              </a:spcBef>
              <a:buFontTx/>
              <a:buAutoNum type="arabicPeriod"/>
            </a:pPr>
            <a:endParaRPr lang="en-US" altLang="en-US" sz="2200" dirty="0">
              <a:latin typeface="Arial Black" panose="020B0A04020102020204" pitchFamily="34" charset="0"/>
            </a:endParaRPr>
          </a:p>
        </p:txBody>
      </p:sp>
      <p:sp>
        <p:nvSpPr>
          <p:cNvPr id="3" name="Text Box 5"/>
          <p:cNvSpPr txBox="1">
            <a:spLocks noChangeArrowheads="1"/>
          </p:cNvSpPr>
          <p:nvPr/>
        </p:nvSpPr>
        <p:spPr bwMode="auto">
          <a:xfrm>
            <a:off x="1336343" y="3740624"/>
            <a:ext cx="8153400" cy="176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200" b="1" dirty="0">
                <a:latin typeface="Arial Black" panose="020B0A04020102020204" pitchFamily="34" charset="0"/>
              </a:rPr>
              <a:t>4</a:t>
            </a:r>
            <a:r>
              <a:rPr lang="en-US" altLang="en-US" sz="2200" dirty="0">
                <a:latin typeface="Arial Black" panose="020B0A04020102020204" pitchFamily="34" charset="0"/>
              </a:rPr>
              <a:t>.  The manager should inform security when                 he/she feels they have exhausted all verbal interventions and wants security to either verbally intervene or to restrain and remove the PVP from the area</a:t>
            </a:r>
            <a:r>
              <a:rPr lang="en-US" altLang="en-US" sz="2200" b="1" dirty="0">
                <a:latin typeface="Arial Black" panose="020B0A04020102020204" pitchFamily="34" charset="0"/>
              </a:rPr>
              <a:t>.</a:t>
            </a:r>
            <a:r>
              <a:rPr lang="en-US" altLang="en-US" sz="2200" dirty="0">
                <a:latin typeface="Arial Black" panose="020B0A04020102020204" pitchFamily="34" charset="0"/>
              </a:rPr>
              <a:t>  </a:t>
            </a:r>
          </a:p>
        </p:txBody>
      </p:sp>
    </p:spTree>
    <p:extLst>
      <p:ext uri="{BB962C8B-B14F-4D97-AF65-F5344CB8AC3E}">
        <p14:creationId xmlns:p14="http://schemas.microsoft.com/office/powerpoint/2010/main" val="207932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WINDOWS\Application Data\Microsoft\Media Catalog\Downloaded Clips\cl0\SL01116_.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0236" y="1228298"/>
            <a:ext cx="2230438" cy="21018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3"/>
          <p:cNvSpPr txBox="1">
            <a:spLocks noChangeArrowheads="1"/>
          </p:cNvSpPr>
          <p:nvPr/>
        </p:nvSpPr>
        <p:spPr bwMode="auto">
          <a:xfrm>
            <a:off x="1662752" y="3330148"/>
            <a:ext cx="6781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In the event the person attempts physical violence toward any of the team members, security should immediately move in and physically restrain the person and prevent anyone, including the violent individual, from being injured.</a:t>
            </a:r>
          </a:p>
        </p:txBody>
      </p:sp>
    </p:spTree>
    <p:extLst>
      <p:ext uri="{BB962C8B-B14F-4D97-AF65-F5344CB8AC3E}">
        <p14:creationId xmlns:p14="http://schemas.microsoft.com/office/powerpoint/2010/main" val="1915714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089245" y="608463"/>
            <a:ext cx="8305800" cy="584775"/>
          </a:xfrm>
          <a:prstGeom prst="rect">
            <a:avLst/>
          </a:prstGeom>
          <a:solidFill>
            <a:srgbClr val="FFFFCC"/>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dirty="0"/>
              <a:t>PHYSICAL INTERVENTION</a:t>
            </a:r>
          </a:p>
        </p:txBody>
      </p:sp>
      <p:sp>
        <p:nvSpPr>
          <p:cNvPr id="3" name="Text Box 3"/>
          <p:cNvSpPr txBox="1">
            <a:spLocks noChangeArrowheads="1"/>
          </p:cNvSpPr>
          <p:nvPr/>
        </p:nvSpPr>
        <p:spPr bwMode="auto">
          <a:xfrm>
            <a:off x="1966414" y="1512627"/>
            <a:ext cx="83058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Once the decision is made to intervene physically, security officers should: </a:t>
            </a:r>
          </a:p>
          <a:p>
            <a:pPr>
              <a:spcBef>
                <a:spcPct val="50000"/>
              </a:spcBef>
              <a:buFontTx/>
              <a:buChar char="•"/>
            </a:pPr>
            <a:r>
              <a:rPr lang="en-US" altLang="en-US" sz="2400" dirty="0"/>
              <a:t> Respond without hesitation or guilt, and with the idea that you are really helping the person.</a:t>
            </a:r>
          </a:p>
          <a:p>
            <a:pPr>
              <a:spcBef>
                <a:spcPct val="50000"/>
              </a:spcBef>
              <a:buFontTx/>
              <a:buChar char="•"/>
            </a:pPr>
            <a:r>
              <a:rPr lang="en-US" altLang="en-US" sz="2400" dirty="0"/>
              <a:t> If possible, plan the manner in which they are going to “secure” the disruptive person.</a:t>
            </a:r>
          </a:p>
          <a:p>
            <a:pPr>
              <a:spcBef>
                <a:spcPct val="50000"/>
              </a:spcBef>
              <a:buFontTx/>
              <a:buChar char="•"/>
            </a:pPr>
            <a:r>
              <a:rPr lang="en-US" altLang="en-US" sz="2400" dirty="0"/>
              <a:t> If possible, have five officers present.  One officer should be assigned to each arm and each leg with the remaining officer responsible for controlling the person’s head in the event he/she attempts to bite.</a:t>
            </a:r>
          </a:p>
        </p:txBody>
      </p:sp>
    </p:spTree>
    <p:extLst>
      <p:ext uri="{BB962C8B-B14F-4D97-AF65-F5344CB8AC3E}">
        <p14:creationId xmlns:p14="http://schemas.microsoft.com/office/powerpoint/2010/main" val="3781656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16039" y="752901"/>
            <a:ext cx="8153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When responding to a situation that requires physical intervention the officers must:</a:t>
            </a:r>
          </a:p>
          <a:p>
            <a:pPr>
              <a:spcBef>
                <a:spcPct val="50000"/>
              </a:spcBef>
              <a:buFont typeface="Wingdings" panose="05000000000000000000" pitchFamily="2" charset="2"/>
              <a:buChar char="ü"/>
            </a:pPr>
            <a:r>
              <a:rPr lang="en-US" altLang="en-US" sz="2400" dirty="0"/>
              <a:t> Maintain a caring and concerned attitude.</a:t>
            </a:r>
          </a:p>
          <a:p>
            <a:pPr>
              <a:spcBef>
                <a:spcPct val="50000"/>
              </a:spcBef>
              <a:buFont typeface="Wingdings" panose="05000000000000000000" pitchFamily="2" charset="2"/>
              <a:buChar char="ü"/>
            </a:pPr>
            <a:r>
              <a:rPr lang="en-US" altLang="en-US" sz="2400" dirty="0"/>
              <a:t> Refrain from taking the disruptive person’s verbal and physical abuse personally.</a:t>
            </a:r>
          </a:p>
          <a:p>
            <a:pPr>
              <a:spcBef>
                <a:spcPct val="50000"/>
              </a:spcBef>
              <a:buFont typeface="Wingdings" panose="05000000000000000000" pitchFamily="2" charset="2"/>
              <a:buChar char="ü"/>
            </a:pPr>
            <a:r>
              <a:rPr lang="en-US" altLang="en-US" sz="2400" dirty="0"/>
              <a:t> Continue to work as a team throughout the crisis and until the goal is reached of securing the environment.</a:t>
            </a:r>
          </a:p>
          <a:p>
            <a:pPr>
              <a:spcBef>
                <a:spcPct val="50000"/>
              </a:spcBef>
              <a:buFont typeface="Wingdings" panose="05000000000000000000" pitchFamily="2" charset="2"/>
              <a:buChar char="ü"/>
            </a:pPr>
            <a:r>
              <a:rPr lang="en-US" altLang="en-US" sz="2400" dirty="0"/>
              <a:t> If time permits, remove personal items that may get broken such as watches, glasses, jewelry, etc.</a:t>
            </a:r>
          </a:p>
        </p:txBody>
      </p:sp>
      <p:sp>
        <p:nvSpPr>
          <p:cNvPr id="3" name="Text Box 3"/>
          <p:cNvSpPr txBox="1">
            <a:spLocks noChangeArrowheads="1"/>
          </p:cNvSpPr>
          <p:nvPr/>
        </p:nvSpPr>
        <p:spPr bwMode="auto">
          <a:xfrm>
            <a:off x="2163739" y="506786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400" b="1" dirty="0"/>
              <a:t>REMEMBER …</a:t>
            </a:r>
          </a:p>
        </p:txBody>
      </p:sp>
    </p:spTree>
    <p:extLst>
      <p:ext uri="{BB962C8B-B14F-4D97-AF65-F5344CB8AC3E}">
        <p14:creationId xmlns:p14="http://schemas.microsoft.com/office/powerpoint/2010/main" val="2134610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WINDOWS\Application Data\Microsoft\Media Catalog\Downloaded Clips\cl56\j0216960.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28" y="4294496"/>
            <a:ext cx="3190875" cy="18351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p:cNvSpPr txBox="1">
            <a:spLocks noChangeArrowheads="1"/>
          </p:cNvSpPr>
          <p:nvPr/>
        </p:nvSpPr>
        <p:spPr bwMode="auto">
          <a:xfrm>
            <a:off x="1785582" y="758589"/>
            <a:ext cx="77724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200" dirty="0"/>
              <a:t> </a:t>
            </a:r>
            <a:r>
              <a:rPr lang="en-US" altLang="en-US" sz="2800" dirty="0"/>
              <a:t>How you stand and move can aid in a fast response if struck by a disruptive person.</a:t>
            </a:r>
          </a:p>
          <a:p>
            <a:pPr>
              <a:spcBef>
                <a:spcPct val="50000"/>
              </a:spcBef>
              <a:buFontTx/>
              <a:buChar char="•"/>
            </a:pPr>
            <a:r>
              <a:rPr lang="en-US" altLang="en-US" sz="2800" dirty="0"/>
              <a:t> Without special training, it is natural to respond with techniques that may </a:t>
            </a:r>
            <a:r>
              <a:rPr lang="en-US" altLang="en-US" sz="2800" u="sng" dirty="0"/>
              <a:t>not</a:t>
            </a:r>
            <a:r>
              <a:rPr lang="en-US" altLang="en-US" sz="2800" dirty="0"/>
              <a:t> be effective or </a:t>
            </a:r>
            <a:r>
              <a:rPr lang="en-US" altLang="en-US" sz="2800" dirty="0" smtClean="0"/>
              <a:t>non-offensive</a:t>
            </a:r>
            <a:r>
              <a:rPr lang="en-US" altLang="en-US" sz="2800" dirty="0"/>
              <a:t>.</a:t>
            </a:r>
          </a:p>
        </p:txBody>
      </p:sp>
    </p:spTree>
    <p:extLst>
      <p:ext uri="{BB962C8B-B14F-4D97-AF65-F5344CB8AC3E}">
        <p14:creationId xmlns:p14="http://schemas.microsoft.com/office/powerpoint/2010/main" val="1567595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048302" y="752902"/>
            <a:ext cx="8153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Legally, you must demonstrate that every effort has been made to control the situation using non-offensive physical control techniques (actions which attempt to restore accepted behavior without the use of physical force, e.g., holding hands up, palms open while talking to the person; gently placing a hand on the person’s shoulder; motioning for a person to sit while requesting the same), prior to using any techniques which might be construed as offensive such as punching, kicking, full nelson, etc.</a:t>
            </a:r>
          </a:p>
        </p:txBody>
      </p:sp>
    </p:spTree>
    <p:extLst>
      <p:ext uri="{BB962C8B-B14F-4D97-AF65-F5344CB8AC3E}">
        <p14:creationId xmlns:p14="http://schemas.microsoft.com/office/powerpoint/2010/main" val="1791235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309047" y="324135"/>
            <a:ext cx="80010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400" dirty="0"/>
              <a:t> </a:t>
            </a:r>
            <a:r>
              <a:rPr lang="en-US" altLang="en-US" sz="2800" dirty="0"/>
              <a:t>Non-offensive techniques are designed to minimize risk of injury to both the disruptive person and the staff.</a:t>
            </a:r>
          </a:p>
          <a:p>
            <a:pPr>
              <a:spcBef>
                <a:spcPct val="50000"/>
              </a:spcBef>
              <a:buFontTx/>
              <a:buChar char="•"/>
            </a:pPr>
            <a:r>
              <a:rPr lang="en-US" altLang="en-US" sz="2800" dirty="0"/>
              <a:t> Any technique which by design causes pain or discomfort such as a full nelson, pressure points, etc. should be considered offensive.</a:t>
            </a:r>
          </a:p>
          <a:p>
            <a:pPr>
              <a:spcBef>
                <a:spcPct val="50000"/>
              </a:spcBef>
              <a:buFontTx/>
              <a:buChar char="•"/>
            </a:pPr>
            <a:r>
              <a:rPr lang="en-US" altLang="en-US" sz="2800" dirty="0"/>
              <a:t> You do have the right to protect your life.</a:t>
            </a:r>
          </a:p>
          <a:p>
            <a:pPr>
              <a:spcBef>
                <a:spcPct val="50000"/>
              </a:spcBef>
              <a:buFontTx/>
              <a:buChar char="•"/>
            </a:pPr>
            <a:r>
              <a:rPr lang="en-US" altLang="en-US" sz="2800" dirty="0"/>
              <a:t> Be aware of surroundings – anything the person may try to use as a weapon.</a:t>
            </a:r>
          </a:p>
          <a:p>
            <a:pPr>
              <a:spcBef>
                <a:spcPct val="50000"/>
              </a:spcBef>
            </a:pPr>
            <a:endParaRPr lang="en-US" altLang="en-US" sz="2400" dirty="0"/>
          </a:p>
        </p:txBody>
      </p:sp>
      <p:pic>
        <p:nvPicPr>
          <p:cNvPr id="3" name="Picture 6" descr="C:\WINDOWS\Application Data\Microsoft\Media Catalog\Downloaded Clips\cl1f\j0078807.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2475" y="4221637"/>
            <a:ext cx="3409950" cy="2185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1765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750325" y="616424"/>
            <a:ext cx="81534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200" b="1" dirty="0"/>
              <a:t> </a:t>
            </a:r>
            <a:r>
              <a:rPr lang="en-US" altLang="en-US" sz="2800" dirty="0"/>
              <a:t>Always try and call for back-up before giving ultimatums to the disruptive person.</a:t>
            </a:r>
          </a:p>
          <a:p>
            <a:pPr>
              <a:spcBef>
                <a:spcPct val="50000"/>
              </a:spcBef>
              <a:buFontTx/>
              <a:buChar char="•"/>
            </a:pPr>
            <a:r>
              <a:rPr lang="en-US" altLang="en-US" sz="2800" dirty="0"/>
              <a:t> Use only that amount of force necessary to effectively control the situation.</a:t>
            </a:r>
          </a:p>
          <a:p>
            <a:pPr>
              <a:spcBef>
                <a:spcPct val="50000"/>
              </a:spcBef>
              <a:buFontTx/>
              <a:buChar char="•"/>
            </a:pPr>
            <a:r>
              <a:rPr lang="en-US" altLang="en-US" sz="2800" dirty="0"/>
              <a:t> By gaining control of the person’s wrist, you in effect can manipulate the movement and balance of the individual.</a:t>
            </a:r>
          </a:p>
          <a:p>
            <a:pPr>
              <a:spcBef>
                <a:spcPct val="50000"/>
              </a:spcBef>
              <a:buFontTx/>
              <a:buChar char="•"/>
            </a:pPr>
            <a:r>
              <a:rPr lang="en-US" altLang="en-US" sz="2800" dirty="0"/>
              <a:t> Use the element of surprise whenever possible.</a:t>
            </a:r>
          </a:p>
          <a:p>
            <a:pPr>
              <a:spcBef>
                <a:spcPct val="50000"/>
              </a:spcBef>
              <a:buFontTx/>
              <a:buChar char="•"/>
            </a:pPr>
            <a:r>
              <a:rPr lang="en-US" altLang="en-US" sz="2800" dirty="0"/>
              <a:t> Your first priority is to free and protect yourself so you can intervene.</a:t>
            </a:r>
          </a:p>
          <a:p>
            <a:pPr>
              <a:spcBef>
                <a:spcPct val="50000"/>
              </a:spcBef>
            </a:pPr>
            <a:endParaRPr lang="en-US" altLang="en-US" sz="2400" dirty="0"/>
          </a:p>
        </p:txBody>
      </p:sp>
    </p:spTree>
    <p:extLst>
      <p:ext uri="{BB962C8B-B14F-4D97-AF65-F5344CB8AC3E}">
        <p14:creationId xmlns:p14="http://schemas.microsoft.com/office/powerpoint/2010/main" val="3887528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242782" y="883692"/>
            <a:ext cx="8153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dirty="0"/>
              <a:t>WHAT CAN AN EMPLOYER DO?</a:t>
            </a:r>
          </a:p>
        </p:txBody>
      </p:sp>
      <p:sp>
        <p:nvSpPr>
          <p:cNvPr id="3" name="Text Box 3"/>
          <p:cNvSpPr txBox="1">
            <a:spLocks noChangeArrowheads="1"/>
          </p:cNvSpPr>
          <p:nvPr/>
        </p:nvSpPr>
        <p:spPr bwMode="auto">
          <a:xfrm>
            <a:off x="2477068" y="1520588"/>
            <a:ext cx="83820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66"/>
              </a:buClr>
              <a:buSzPct val="120000"/>
              <a:buFontTx/>
              <a:buChar char="•"/>
            </a:pPr>
            <a:r>
              <a:rPr lang="en-US" altLang="en-US" sz="2200" dirty="0"/>
              <a:t> </a:t>
            </a:r>
            <a:r>
              <a:rPr lang="en-US" altLang="en-US" sz="2800" dirty="0"/>
              <a:t>Adopt a workplace violence policy and prevention program and communicate both to  the employees.</a:t>
            </a:r>
          </a:p>
          <a:p>
            <a:pPr>
              <a:spcBef>
                <a:spcPct val="50000"/>
              </a:spcBef>
              <a:buClr>
                <a:srgbClr val="FF0066"/>
              </a:buClr>
              <a:buSzPct val="120000"/>
              <a:buFontTx/>
              <a:buChar char="•"/>
            </a:pPr>
            <a:r>
              <a:rPr lang="en-US" altLang="en-US" sz="2800" dirty="0"/>
              <a:t> Provide regular training in preventive measures for all new/current employees, supervisors and managers.</a:t>
            </a:r>
          </a:p>
          <a:p>
            <a:pPr>
              <a:spcBef>
                <a:spcPct val="50000"/>
              </a:spcBef>
              <a:buClr>
                <a:srgbClr val="FF0066"/>
              </a:buClr>
              <a:buSzPct val="120000"/>
              <a:buFontTx/>
              <a:buChar char="•"/>
            </a:pPr>
            <a:r>
              <a:rPr lang="en-US" altLang="en-US" sz="2800" dirty="0"/>
              <a:t> Support victims of workplace or domestic violence.</a:t>
            </a:r>
          </a:p>
          <a:p>
            <a:pPr>
              <a:spcBef>
                <a:spcPct val="50000"/>
              </a:spcBef>
              <a:buClr>
                <a:srgbClr val="FF0066"/>
              </a:buClr>
              <a:buSzPct val="120000"/>
              <a:buFontTx/>
              <a:buChar char="•"/>
            </a:pPr>
            <a:r>
              <a:rPr lang="en-US" altLang="en-US" sz="2800" dirty="0"/>
              <a:t> Adopt and practice fair and consistent disciplinary procedures.</a:t>
            </a:r>
          </a:p>
          <a:p>
            <a:pPr>
              <a:spcBef>
                <a:spcPct val="50000"/>
              </a:spcBef>
              <a:buClr>
                <a:srgbClr val="FF0066"/>
              </a:buClr>
              <a:buSzPct val="120000"/>
              <a:buFontTx/>
              <a:buChar char="•"/>
            </a:pPr>
            <a:endParaRPr lang="en-US" altLang="en-US" sz="2200" dirty="0"/>
          </a:p>
          <a:p>
            <a:pPr>
              <a:spcBef>
                <a:spcPct val="50000"/>
              </a:spcBef>
              <a:buClr>
                <a:srgbClr val="FF0066"/>
              </a:buClr>
              <a:buSzPct val="120000"/>
              <a:buFontTx/>
              <a:buChar char="•"/>
            </a:pPr>
            <a:endParaRPr lang="en-US" altLang="en-US" dirty="0"/>
          </a:p>
        </p:txBody>
      </p:sp>
    </p:spTree>
    <p:extLst>
      <p:ext uri="{BB962C8B-B14F-4D97-AF65-F5344CB8AC3E}">
        <p14:creationId xmlns:p14="http://schemas.microsoft.com/office/powerpoint/2010/main" val="797199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58454" y="1003110"/>
            <a:ext cx="79248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66"/>
              </a:buClr>
              <a:buSzPct val="120000"/>
              <a:buFontTx/>
              <a:buChar char="•"/>
            </a:pPr>
            <a:r>
              <a:rPr lang="en-US" altLang="en-US" sz="2200" dirty="0"/>
              <a:t> </a:t>
            </a:r>
            <a:r>
              <a:rPr lang="en-US" altLang="en-US" sz="2800" dirty="0"/>
              <a:t>Foster a climate of trust and respect among workers and between employees and management.</a:t>
            </a:r>
          </a:p>
          <a:p>
            <a:pPr>
              <a:spcBef>
                <a:spcPct val="50000"/>
              </a:spcBef>
              <a:buClr>
                <a:srgbClr val="FF0066"/>
              </a:buClr>
              <a:buSzPct val="120000"/>
              <a:buFontTx/>
              <a:buChar char="•"/>
            </a:pPr>
            <a:r>
              <a:rPr lang="en-US" altLang="en-US" sz="2800" dirty="0"/>
              <a:t> When necessary, seek advice and assistance from outside resources, including threat-assessment psychologists, psychiatrists, and other professionals, social service agencies and law enforcement.</a:t>
            </a:r>
          </a:p>
        </p:txBody>
      </p:sp>
    </p:spTree>
    <p:extLst>
      <p:ext uri="{BB962C8B-B14F-4D97-AF65-F5344CB8AC3E}">
        <p14:creationId xmlns:p14="http://schemas.microsoft.com/office/powerpoint/2010/main" val="337865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443518" y="1777621"/>
            <a:ext cx="7696200" cy="452596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altLang="en-US" sz="2400" b="1" dirty="0" smtClean="0"/>
              <a:t>The expense associated with loss of business and productivity.</a:t>
            </a:r>
          </a:p>
          <a:p>
            <a:r>
              <a:rPr lang="en-US" altLang="en-US" sz="2400" b="1" dirty="0" smtClean="0"/>
              <a:t>The emotional injury to victims and co-workers.</a:t>
            </a:r>
          </a:p>
          <a:p>
            <a:r>
              <a:rPr lang="en-US" altLang="en-US" sz="2400" b="1" dirty="0" smtClean="0"/>
              <a:t>The physical injury suffered by victims.</a:t>
            </a:r>
          </a:p>
        </p:txBody>
      </p:sp>
      <p:sp>
        <p:nvSpPr>
          <p:cNvPr id="5" name="Rectangle 2"/>
          <p:cNvSpPr>
            <a:spLocks noGrp="1" noChangeArrowheads="1"/>
          </p:cNvSpPr>
          <p:nvPr>
            <p:ph type="title"/>
          </p:nvPr>
        </p:nvSpPr>
        <p:spPr>
          <a:xfrm>
            <a:off x="2040340" y="342877"/>
            <a:ext cx="8229600" cy="1143000"/>
          </a:xfrm>
        </p:spPr>
        <p:txBody>
          <a:bodyPr>
            <a:normAutofit fontScale="90000"/>
          </a:bodyPr>
          <a:lstStyle/>
          <a:p>
            <a:pPr eaLnBrk="1" hangingPunct="1"/>
            <a:r>
              <a:rPr lang="en-US" altLang="en-US" sz="4000" b="1" dirty="0" smtClean="0"/>
              <a:t>Potential Effects of</a:t>
            </a:r>
            <a:br>
              <a:rPr lang="en-US" altLang="en-US" sz="4000" b="1" dirty="0" smtClean="0"/>
            </a:br>
            <a:r>
              <a:rPr lang="en-US" altLang="en-US" sz="4000" b="1" dirty="0" smtClean="0"/>
              <a:t>Workplace Violence…</a:t>
            </a:r>
          </a:p>
        </p:txBody>
      </p:sp>
      <p:sp>
        <p:nvSpPr>
          <p:cNvPr id="6" name="Rectangle 3"/>
          <p:cNvSpPr txBox="1">
            <a:spLocks noChangeArrowheads="1"/>
          </p:cNvSpPr>
          <p:nvPr/>
        </p:nvSpPr>
        <p:spPr>
          <a:xfrm>
            <a:off x="2443518" y="3715650"/>
            <a:ext cx="8229600" cy="2879678"/>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altLang="en-US" sz="2400" b="1" dirty="0" smtClean="0"/>
              <a:t>Decreased work performance.</a:t>
            </a:r>
          </a:p>
          <a:p>
            <a:r>
              <a:rPr lang="en-US" altLang="en-US" sz="2400" b="1" dirty="0" smtClean="0"/>
              <a:t>Staff turnovers.</a:t>
            </a:r>
          </a:p>
          <a:p>
            <a:r>
              <a:rPr lang="en-US" altLang="en-US" sz="2400" b="1" dirty="0" smtClean="0"/>
              <a:t>Reduced employee morale.</a:t>
            </a:r>
          </a:p>
          <a:p>
            <a:r>
              <a:rPr lang="en-US" altLang="en-US" sz="2400" b="1" dirty="0" smtClean="0"/>
              <a:t>Reduced public image of the company</a:t>
            </a:r>
          </a:p>
        </p:txBody>
      </p:sp>
    </p:spTree>
    <p:extLst>
      <p:ext uri="{BB962C8B-B14F-4D97-AF65-F5344CB8AC3E}">
        <p14:creationId xmlns:p14="http://schemas.microsoft.com/office/powerpoint/2010/main" val="12525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16540" y="880280"/>
            <a:ext cx="8001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a:t>WHAT CAN EMPLOYEES DO?</a:t>
            </a:r>
          </a:p>
          <a:p>
            <a:pPr>
              <a:spcBef>
                <a:spcPct val="50000"/>
              </a:spcBef>
            </a:pPr>
            <a:endParaRPr lang="en-US" altLang="en-US" sz="3200" dirty="0"/>
          </a:p>
        </p:txBody>
      </p:sp>
      <p:sp>
        <p:nvSpPr>
          <p:cNvPr id="3" name="Text Box 3"/>
          <p:cNvSpPr txBox="1">
            <a:spLocks noChangeArrowheads="1"/>
          </p:cNvSpPr>
          <p:nvPr/>
        </p:nvSpPr>
        <p:spPr bwMode="auto">
          <a:xfrm>
            <a:off x="2344003" y="1850243"/>
            <a:ext cx="86106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66"/>
              </a:buClr>
              <a:buSzPct val="120000"/>
              <a:buFont typeface="Wingdings" panose="05000000000000000000" pitchFamily="2" charset="2"/>
              <a:buChar char="§"/>
            </a:pPr>
            <a:r>
              <a:rPr lang="en-US" altLang="en-US" sz="2200" dirty="0"/>
              <a:t>  </a:t>
            </a:r>
            <a:r>
              <a:rPr lang="en-US" altLang="en-US" sz="2800" dirty="0"/>
              <a:t>Follow an employer’s preventive polices and 	practices.</a:t>
            </a:r>
          </a:p>
          <a:p>
            <a:pPr>
              <a:spcBef>
                <a:spcPct val="50000"/>
              </a:spcBef>
              <a:buClr>
                <a:srgbClr val="FF0066"/>
              </a:buClr>
              <a:buSzPct val="120000"/>
              <a:buFont typeface="Wingdings" panose="05000000000000000000" pitchFamily="2" charset="2"/>
              <a:buChar char="§"/>
            </a:pPr>
            <a:r>
              <a:rPr lang="en-US" altLang="en-US" sz="2800" dirty="0"/>
              <a:t> Become aware of and report violent or threatening 	behavior by coworkers or other warning signs.</a:t>
            </a:r>
          </a:p>
          <a:p>
            <a:pPr>
              <a:spcBef>
                <a:spcPct val="50000"/>
              </a:spcBef>
              <a:buClr>
                <a:srgbClr val="FF0066"/>
              </a:buClr>
              <a:buSzPct val="120000"/>
              <a:buFont typeface="Wingdings" panose="05000000000000000000" pitchFamily="2" charset="2"/>
              <a:buChar char="§"/>
            </a:pPr>
            <a:r>
              <a:rPr lang="en-US" altLang="en-US" sz="2800" dirty="0"/>
              <a:t> Follow procedures established by workplace 	violence prevention programs.</a:t>
            </a:r>
          </a:p>
        </p:txBody>
      </p:sp>
    </p:spTree>
    <p:extLst>
      <p:ext uri="{BB962C8B-B14F-4D97-AF65-F5344CB8AC3E}">
        <p14:creationId xmlns:p14="http://schemas.microsoft.com/office/powerpoint/2010/main" val="18124255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752299" y="688075"/>
            <a:ext cx="7620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dirty="0"/>
              <a:t>PLANNING</a:t>
            </a:r>
          </a:p>
        </p:txBody>
      </p:sp>
      <p:sp>
        <p:nvSpPr>
          <p:cNvPr id="3" name="Text Box 4"/>
          <p:cNvSpPr txBox="1">
            <a:spLocks noChangeArrowheads="1"/>
          </p:cNvSpPr>
          <p:nvPr/>
        </p:nvSpPr>
        <p:spPr bwMode="auto">
          <a:xfrm>
            <a:off x="2752299" y="1303361"/>
            <a:ext cx="8458200" cy="567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66"/>
              </a:buClr>
              <a:buSzPct val="120000"/>
              <a:buFont typeface="Wingdings" panose="05000000000000000000" pitchFamily="2" charset="2"/>
              <a:buChar char="ü"/>
            </a:pPr>
            <a:r>
              <a:rPr lang="en-US" altLang="en-US" sz="2800" dirty="0"/>
              <a:t> Management must support the plan.</a:t>
            </a:r>
          </a:p>
          <a:p>
            <a:pPr>
              <a:spcBef>
                <a:spcPct val="50000"/>
              </a:spcBef>
              <a:buClr>
                <a:srgbClr val="FF0066"/>
              </a:buClr>
              <a:buSzPct val="120000"/>
              <a:buFont typeface="Wingdings" panose="05000000000000000000" pitchFamily="2" charset="2"/>
              <a:buChar char="ü"/>
            </a:pPr>
            <a:r>
              <a:rPr lang="en-US" altLang="en-US" sz="2800" dirty="0"/>
              <a:t> A good plan must be tailored to the needs of each 	individual site.</a:t>
            </a:r>
          </a:p>
          <a:p>
            <a:pPr>
              <a:spcBef>
                <a:spcPct val="50000"/>
              </a:spcBef>
              <a:buClr>
                <a:srgbClr val="FF0066"/>
              </a:buClr>
              <a:buSzPct val="120000"/>
              <a:buFont typeface="Wingdings" panose="05000000000000000000" pitchFamily="2" charset="2"/>
              <a:buChar char="ü"/>
            </a:pPr>
            <a:r>
              <a:rPr lang="en-US" altLang="en-US" sz="2800" dirty="0"/>
              <a:t> A plan must be proactive.</a:t>
            </a:r>
          </a:p>
          <a:p>
            <a:pPr>
              <a:spcBef>
                <a:spcPct val="50000"/>
              </a:spcBef>
              <a:buClr>
                <a:srgbClr val="FF0066"/>
              </a:buClr>
              <a:buSzPct val="120000"/>
              <a:buFont typeface="Wingdings" panose="05000000000000000000" pitchFamily="2" charset="2"/>
              <a:buChar char="ü"/>
            </a:pPr>
            <a:r>
              <a:rPr lang="en-US" altLang="en-US" sz="2800" dirty="0"/>
              <a:t> A plan should take into account the workplace 	culture; workplace atmosphere, 	relationships, traditional management styles, 	etc.</a:t>
            </a:r>
          </a:p>
          <a:p>
            <a:pPr>
              <a:spcBef>
                <a:spcPct val="50000"/>
              </a:spcBef>
              <a:buClr>
                <a:srgbClr val="FF0066"/>
              </a:buClr>
              <a:buSzPct val="120000"/>
              <a:buFont typeface="Wingdings" panose="05000000000000000000" pitchFamily="2" charset="2"/>
              <a:buChar char="ü"/>
            </a:pPr>
            <a:r>
              <a:rPr lang="en-US" altLang="en-US" sz="2800" dirty="0"/>
              <a:t> A plan will be most effective if it is based on a 	multi-disciplinary team approach 	incorporating expertise from a number of 	perspectives.</a:t>
            </a:r>
          </a:p>
          <a:p>
            <a:pPr>
              <a:spcBef>
                <a:spcPct val="50000"/>
              </a:spcBef>
              <a:buClr>
                <a:srgbClr val="FF0066"/>
              </a:buClr>
              <a:buSzPct val="120000"/>
              <a:buFont typeface="Wingdings" panose="05000000000000000000" pitchFamily="2" charset="2"/>
              <a:buChar char="ü"/>
            </a:pPr>
            <a:endParaRPr lang="en-US" altLang="en-US" dirty="0"/>
          </a:p>
        </p:txBody>
      </p:sp>
    </p:spTree>
    <p:extLst>
      <p:ext uri="{BB962C8B-B14F-4D97-AF65-F5344CB8AC3E}">
        <p14:creationId xmlns:p14="http://schemas.microsoft.com/office/powerpoint/2010/main" val="34409306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Program Files\Common Files\Microsoft Shared\Clipart\cagcat50\bd06663_.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946" y="3688307"/>
            <a:ext cx="2413000" cy="2093913"/>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p:cNvSpPr txBox="1">
            <a:spLocks noChangeArrowheads="1"/>
          </p:cNvSpPr>
          <p:nvPr/>
        </p:nvSpPr>
        <p:spPr bwMode="auto">
          <a:xfrm>
            <a:off x="1800366" y="1122528"/>
            <a:ext cx="888583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Clr>
                <a:srgbClr val="FF0000"/>
              </a:buClr>
              <a:buSzPct val="115000"/>
              <a:buFont typeface="Wingdings" panose="05000000000000000000" pitchFamily="2" charset="2"/>
              <a:buChar char="ü"/>
            </a:pPr>
            <a:r>
              <a:rPr lang="en-US" altLang="en-US" sz="2800" dirty="0"/>
              <a:t> Managers should take an active role in 	communicating the workplace violence 	policy to employees.</a:t>
            </a:r>
          </a:p>
          <a:p>
            <a:pPr>
              <a:spcBef>
                <a:spcPct val="50000"/>
              </a:spcBef>
              <a:buClr>
                <a:srgbClr val="FF0000"/>
              </a:buClr>
              <a:buSzPct val="115000"/>
              <a:buFont typeface="Wingdings" panose="05000000000000000000" pitchFamily="2" charset="2"/>
              <a:buChar char="ü"/>
            </a:pPr>
            <a:r>
              <a:rPr lang="en-US" altLang="en-US" sz="2800" dirty="0"/>
              <a:t> Practice your plan!</a:t>
            </a:r>
          </a:p>
          <a:p>
            <a:pPr>
              <a:spcBef>
                <a:spcPct val="50000"/>
              </a:spcBef>
              <a:buClr>
                <a:srgbClr val="FF0000"/>
              </a:buClr>
              <a:buSzPct val="115000"/>
              <a:buFont typeface="Wingdings" panose="05000000000000000000" pitchFamily="2" charset="2"/>
              <a:buChar char="ü"/>
            </a:pPr>
            <a:r>
              <a:rPr lang="en-US" altLang="en-US" sz="2800" dirty="0"/>
              <a:t> Reevaluate, rethink and revise.</a:t>
            </a:r>
          </a:p>
        </p:txBody>
      </p:sp>
    </p:spTree>
    <p:extLst>
      <p:ext uri="{BB962C8B-B14F-4D97-AF65-F5344CB8AC3E}">
        <p14:creationId xmlns:p14="http://schemas.microsoft.com/office/powerpoint/2010/main" val="207486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201838" y="826851"/>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COMPONENTS OF A WORKPLACE VIOLENCE PREVENTION PROGRAM</a:t>
            </a:r>
          </a:p>
        </p:txBody>
      </p:sp>
      <p:sp>
        <p:nvSpPr>
          <p:cNvPr id="3" name="Text Box 3"/>
          <p:cNvSpPr txBox="1">
            <a:spLocks noChangeArrowheads="1"/>
          </p:cNvSpPr>
          <p:nvPr/>
        </p:nvSpPr>
        <p:spPr bwMode="auto">
          <a:xfrm>
            <a:off x="2562366" y="1961795"/>
            <a:ext cx="86106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 typeface="Wingdings" panose="05000000000000000000" pitchFamily="2" charset="2"/>
              <a:buChar char="§"/>
            </a:pPr>
            <a:r>
              <a:rPr lang="en-US" altLang="en-US" sz="2200" dirty="0"/>
              <a:t> </a:t>
            </a:r>
            <a:r>
              <a:rPr lang="en-US" altLang="en-US" sz="2800" dirty="0"/>
              <a:t>A statement of the employer’s no threats and violence policy and complementary policies such as those regulating harassment and </a:t>
            </a:r>
            <a:r>
              <a:rPr lang="en-US" altLang="en-US" sz="2800" dirty="0" smtClean="0"/>
              <a:t>drug </a:t>
            </a:r>
            <a:r>
              <a:rPr lang="en-US" altLang="en-US" sz="2800" dirty="0"/>
              <a:t>and alcohol use </a:t>
            </a:r>
          </a:p>
          <a:p>
            <a:pPr>
              <a:spcBef>
                <a:spcPct val="50000"/>
              </a:spcBef>
              <a:buClr>
                <a:srgbClr val="FF0000"/>
              </a:buClr>
              <a:buSzPct val="115000"/>
              <a:buFont typeface="Wingdings" panose="05000000000000000000" pitchFamily="2" charset="2"/>
              <a:buChar char="§"/>
            </a:pPr>
            <a:r>
              <a:rPr lang="en-US" altLang="en-US" sz="2800" dirty="0"/>
              <a:t> A physical security survey and assessment of premises</a:t>
            </a:r>
          </a:p>
          <a:p>
            <a:pPr>
              <a:spcBef>
                <a:spcPct val="50000"/>
              </a:spcBef>
              <a:buClr>
                <a:srgbClr val="FF0000"/>
              </a:buClr>
              <a:buSzPct val="115000"/>
              <a:buFont typeface="Wingdings" panose="05000000000000000000" pitchFamily="2" charset="2"/>
              <a:buChar char="§"/>
            </a:pPr>
            <a:r>
              <a:rPr lang="en-US" altLang="en-US" sz="2800" dirty="0"/>
              <a:t> Procedures for addressing threats and threatening behavior</a:t>
            </a:r>
          </a:p>
          <a:p>
            <a:pPr>
              <a:spcBef>
                <a:spcPct val="50000"/>
              </a:spcBef>
              <a:buClr>
                <a:srgbClr val="FF0000"/>
              </a:buClr>
              <a:buSzPct val="115000"/>
              <a:buFont typeface="Wingdings" panose="05000000000000000000" pitchFamily="2" charset="2"/>
              <a:buChar char="§"/>
            </a:pPr>
            <a:r>
              <a:rPr lang="en-US" altLang="en-US" sz="2800" dirty="0"/>
              <a:t> Designation and training of an incident response team</a:t>
            </a:r>
          </a:p>
        </p:txBody>
      </p:sp>
    </p:spTree>
    <p:extLst>
      <p:ext uri="{BB962C8B-B14F-4D97-AF65-F5344CB8AC3E}">
        <p14:creationId xmlns:p14="http://schemas.microsoft.com/office/powerpoint/2010/main" val="10190570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318982" y="1749188"/>
            <a:ext cx="82296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0000"/>
              </a:buClr>
              <a:buSzPct val="115000"/>
              <a:buFont typeface="Wingdings" panose="05000000000000000000" pitchFamily="2" charset="2"/>
              <a:buChar char="§"/>
            </a:pPr>
            <a:r>
              <a:rPr lang="en-US" altLang="en-US" sz="2200" dirty="0"/>
              <a:t> </a:t>
            </a:r>
            <a:r>
              <a:rPr lang="en-US" altLang="en-US" sz="2800" dirty="0"/>
              <a:t>Access to outside resources, such as threat 	assessment professionals</a:t>
            </a:r>
          </a:p>
          <a:p>
            <a:pPr>
              <a:spcBef>
                <a:spcPct val="50000"/>
              </a:spcBef>
              <a:buClr>
                <a:srgbClr val="FF0000"/>
              </a:buClr>
              <a:buSzPct val="115000"/>
              <a:buFont typeface="Wingdings" panose="05000000000000000000" pitchFamily="2" charset="2"/>
              <a:buChar char="§"/>
            </a:pPr>
            <a:r>
              <a:rPr lang="en-US" altLang="en-US" sz="2800" dirty="0"/>
              <a:t> Training of different management and employee 	groups</a:t>
            </a:r>
          </a:p>
          <a:p>
            <a:pPr>
              <a:spcBef>
                <a:spcPct val="50000"/>
              </a:spcBef>
              <a:buClr>
                <a:srgbClr val="FF0000"/>
              </a:buClr>
              <a:buSzPct val="115000"/>
              <a:buFont typeface="Wingdings" panose="05000000000000000000" pitchFamily="2" charset="2"/>
              <a:buChar char="§"/>
            </a:pPr>
            <a:r>
              <a:rPr lang="en-US" altLang="en-US" sz="2800" dirty="0"/>
              <a:t> Crisis response measures</a:t>
            </a:r>
          </a:p>
          <a:p>
            <a:pPr>
              <a:spcBef>
                <a:spcPct val="50000"/>
              </a:spcBef>
              <a:buClr>
                <a:srgbClr val="FF0000"/>
              </a:buClr>
              <a:buSzPct val="115000"/>
              <a:buFont typeface="Wingdings" panose="05000000000000000000" pitchFamily="2" charset="2"/>
              <a:buChar char="§"/>
            </a:pPr>
            <a:r>
              <a:rPr lang="en-US" altLang="en-US" sz="2800" dirty="0"/>
              <a:t> Consistent enforcement of behavioral standards, including effective disciplinary procedures</a:t>
            </a:r>
          </a:p>
        </p:txBody>
      </p:sp>
    </p:spTree>
    <p:extLst>
      <p:ext uri="{BB962C8B-B14F-4D97-AF65-F5344CB8AC3E}">
        <p14:creationId xmlns:p14="http://schemas.microsoft.com/office/powerpoint/2010/main" val="7488533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55209" y="940559"/>
            <a:ext cx="8305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THREATS AND THREATENING BEHAVIOR</a:t>
            </a:r>
          </a:p>
        </p:txBody>
      </p:sp>
      <p:sp>
        <p:nvSpPr>
          <p:cNvPr id="3" name="Text Box 3"/>
          <p:cNvSpPr txBox="1">
            <a:spLocks noChangeArrowheads="1"/>
          </p:cNvSpPr>
          <p:nvPr/>
        </p:nvSpPr>
        <p:spPr bwMode="auto">
          <a:xfrm>
            <a:off x="2498109" y="1839035"/>
            <a:ext cx="76200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 </a:t>
            </a:r>
            <a:r>
              <a:rPr lang="en-US" altLang="en-US" sz="2800" dirty="0"/>
              <a:t>Dealing with threats and/or threatening behavior – detecting them, evaluating them, and finding a way to address them – may be the single most important key in preventing violence.</a:t>
            </a:r>
          </a:p>
          <a:p>
            <a:pPr>
              <a:spcBef>
                <a:spcPct val="50000"/>
              </a:spcBef>
            </a:pPr>
            <a:r>
              <a:rPr lang="en-US" altLang="en-US" sz="2800" dirty="0"/>
              <a:t>Any workplace violence strategy must include measures to detect, assess and manage threats and behavior.</a:t>
            </a:r>
          </a:p>
        </p:txBody>
      </p:sp>
    </p:spTree>
    <p:extLst>
      <p:ext uri="{BB962C8B-B14F-4D97-AF65-F5344CB8AC3E}">
        <p14:creationId xmlns:p14="http://schemas.microsoft.com/office/powerpoint/2010/main" val="1134102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253018" y="1044054"/>
            <a:ext cx="7696200" cy="533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dirty="0"/>
              <a:t>Threat –</a:t>
            </a:r>
          </a:p>
          <a:p>
            <a:pPr>
              <a:spcBef>
                <a:spcPct val="50000"/>
              </a:spcBef>
            </a:pPr>
            <a:r>
              <a:rPr lang="en-US" altLang="en-US" sz="2200" dirty="0"/>
              <a:t> </a:t>
            </a:r>
            <a:r>
              <a:rPr lang="en-US" altLang="en-US" sz="2800" dirty="0"/>
              <a:t>“An inappropriate behavior, verbal or nonverbal communication, or expression that would lead to the reasonable belief that an act has occurred or may occur which may lead to physical </a:t>
            </a:r>
            <a:r>
              <a:rPr lang="en-US" altLang="en-US" sz="2800" dirty="0" err="1"/>
              <a:t>and.or</a:t>
            </a:r>
            <a:r>
              <a:rPr lang="en-US" altLang="en-US" sz="2800" dirty="0"/>
              <a:t> psychological harm to the </a:t>
            </a:r>
            <a:r>
              <a:rPr lang="en-US" altLang="en-US" sz="2800" dirty="0" err="1"/>
              <a:t>threatener</a:t>
            </a:r>
            <a:r>
              <a:rPr lang="en-US" altLang="en-US" sz="2800" dirty="0"/>
              <a:t>, to others, or to property.”</a:t>
            </a:r>
          </a:p>
          <a:p>
            <a:pPr>
              <a:spcBef>
                <a:spcPct val="50000"/>
              </a:spcBef>
            </a:pPr>
            <a:r>
              <a:rPr lang="en-US" altLang="en-US" sz="2800" dirty="0"/>
              <a:t>“Any verbal or physical conduct that threatens property or personal safety or that reasonably could be interpreted as an intent to cause harm.”</a:t>
            </a:r>
          </a:p>
          <a:p>
            <a:pPr>
              <a:spcBef>
                <a:spcPct val="50000"/>
              </a:spcBef>
            </a:pPr>
            <a:endParaRPr lang="en-US" altLang="en-US" sz="2200" dirty="0"/>
          </a:p>
        </p:txBody>
      </p:sp>
    </p:spTree>
    <p:extLst>
      <p:ext uri="{BB962C8B-B14F-4D97-AF65-F5344CB8AC3E}">
        <p14:creationId xmlns:p14="http://schemas.microsoft.com/office/powerpoint/2010/main" val="24484501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59424" y="516340"/>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IDENTIFYING AND REPORTING THREATS AND THREATENING BEHAVIOR</a:t>
            </a:r>
          </a:p>
        </p:txBody>
      </p:sp>
      <p:sp>
        <p:nvSpPr>
          <p:cNvPr id="3" name="Text Box 3"/>
          <p:cNvSpPr txBox="1">
            <a:spLocks noChangeArrowheads="1"/>
          </p:cNvSpPr>
          <p:nvPr/>
        </p:nvSpPr>
        <p:spPr bwMode="auto">
          <a:xfrm>
            <a:off x="2221173" y="1442114"/>
            <a:ext cx="8686800" cy="426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Clr>
                <a:srgbClr val="FF9933"/>
              </a:buClr>
              <a:buSzPct val="115000"/>
              <a:buFont typeface="Wingdings" panose="05000000000000000000" pitchFamily="2" charset="2"/>
              <a:buChar char="§"/>
            </a:pPr>
            <a:r>
              <a:rPr lang="en-US" altLang="en-US" sz="2100" dirty="0">
                <a:latin typeface="Arial Black" panose="020B0A04020102020204" pitchFamily="34" charset="0"/>
              </a:rPr>
              <a:t>Encourage reporting by creating a climate in which safety is the common goal for all employees.</a:t>
            </a:r>
          </a:p>
          <a:p>
            <a:pPr>
              <a:spcBef>
                <a:spcPct val="50000"/>
              </a:spcBef>
              <a:buClr>
                <a:srgbClr val="FF9933"/>
              </a:buClr>
              <a:buSzPct val="115000"/>
              <a:buFont typeface="Wingdings" panose="05000000000000000000" pitchFamily="2" charset="2"/>
              <a:buChar char="§"/>
            </a:pPr>
            <a:r>
              <a:rPr lang="en-US" altLang="en-US" sz="2100" dirty="0">
                <a:latin typeface="Arial Black" panose="020B0A04020102020204" pitchFamily="34" charset="0"/>
              </a:rPr>
              <a:t>Inform employees where and what to report.  Suggestions:  </a:t>
            </a:r>
          </a:p>
          <a:p>
            <a:pPr lvl="1">
              <a:spcBef>
                <a:spcPct val="50000"/>
              </a:spcBef>
              <a:buClr>
                <a:srgbClr val="FF9933"/>
              </a:buClr>
              <a:buSzPct val="115000"/>
              <a:buFont typeface="Wingdings" panose="05000000000000000000" pitchFamily="2" charset="2"/>
              <a:buNone/>
            </a:pPr>
            <a:r>
              <a:rPr lang="en-US" altLang="en-US" sz="2100" dirty="0">
                <a:latin typeface="Arial Black" panose="020B0A04020102020204" pitchFamily="34" charset="0"/>
              </a:rPr>
              <a:t>1. Designated office or person to whom complaints are directed.   </a:t>
            </a:r>
          </a:p>
          <a:p>
            <a:pPr lvl="1">
              <a:spcBef>
                <a:spcPct val="50000"/>
              </a:spcBef>
              <a:buClr>
                <a:srgbClr val="FF9933"/>
              </a:buClr>
              <a:buSzPct val="115000"/>
              <a:buFont typeface="Wingdings" panose="05000000000000000000" pitchFamily="2" charset="2"/>
              <a:buNone/>
            </a:pPr>
            <a:r>
              <a:rPr lang="en-US" altLang="en-US" sz="2100" dirty="0">
                <a:latin typeface="Arial Black" panose="020B0A04020102020204" pitchFamily="34" charset="0"/>
              </a:rPr>
              <a:t>2. A hotline number or suggestion box for employees who prefer to remain anonymous.	</a:t>
            </a:r>
          </a:p>
          <a:p>
            <a:pPr lvl="1">
              <a:spcBef>
                <a:spcPct val="50000"/>
              </a:spcBef>
              <a:buClr>
                <a:srgbClr val="FF9933"/>
              </a:buClr>
              <a:buSzPct val="115000"/>
              <a:buFont typeface="Wingdings" panose="05000000000000000000" pitchFamily="2" charset="2"/>
              <a:buNone/>
            </a:pPr>
            <a:r>
              <a:rPr lang="en-US" altLang="en-US" sz="2100" dirty="0">
                <a:latin typeface="Arial Black" panose="020B0A04020102020204" pitchFamily="34" charset="0"/>
              </a:rPr>
              <a:t>3. Publicize the reporting system on bulletin boards, employee newsletters, and in notices distributed with paychecks.</a:t>
            </a:r>
          </a:p>
        </p:txBody>
      </p:sp>
      <p:sp>
        <p:nvSpPr>
          <p:cNvPr id="4" name="Text Box 5"/>
          <p:cNvSpPr txBox="1">
            <a:spLocks noChangeArrowheads="1"/>
          </p:cNvSpPr>
          <p:nvPr/>
        </p:nvSpPr>
        <p:spPr bwMode="auto">
          <a:xfrm>
            <a:off x="2221173" y="5866738"/>
            <a:ext cx="8915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9933"/>
              </a:buClr>
              <a:buSzPct val="115000"/>
              <a:buFont typeface="Wingdings" panose="05000000000000000000" pitchFamily="2" charset="2"/>
              <a:buChar char="§"/>
            </a:pPr>
            <a:r>
              <a:rPr lang="en-US" altLang="en-US" sz="2100" dirty="0"/>
              <a:t>  </a:t>
            </a:r>
            <a:r>
              <a:rPr lang="en-US" altLang="en-US" sz="2400" b="1" dirty="0">
                <a:latin typeface="Arial Black" panose="020B0A04020102020204" pitchFamily="34" charset="0"/>
              </a:rPr>
              <a:t>Provide training to help employees detect warning signs.</a:t>
            </a:r>
          </a:p>
        </p:txBody>
      </p:sp>
    </p:spTree>
    <p:extLst>
      <p:ext uri="{BB962C8B-B14F-4D97-AF65-F5344CB8AC3E}">
        <p14:creationId xmlns:p14="http://schemas.microsoft.com/office/powerpoint/2010/main" val="28025148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92741" y="625964"/>
            <a:ext cx="7620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THREAT ASSESSMENT</a:t>
            </a:r>
          </a:p>
        </p:txBody>
      </p:sp>
      <p:sp>
        <p:nvSpPr>
          <p:cNvPr id="3" name="Text Box 3"/>
          <p:cNvSpPr txBox="1">
            <a:spLocks noChangeArrowheads="1"/>
          </p:cNvSpPr>
          <p:nvPr/>
        </p:nvSpPr>
        <p:spPr bwMode="auto">
          <a:xfrm>
            <a:off x="2616959" y="1149184"/>
            <a:ext cx="8610600" cy="1031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A good threat assessment will thoroughly analyze:</a:t>
            </a:r>
          </a:p>
          <a:p>
            <a:pPr>
              <a:spcBef>
                <a:spcPct val="50000"/>
              </a:spcBef>
            </a:pPr>
            <a:endParaRPr lang="en-US" altLang="en-US" sz="2200" dirty="0"/>
          </a:p>
        </p:txBody>
      </p:sp>
      <p:sp>
        <p:nvSpPr>
          <p:cNvPr id="4" name="Text Box 4"/>
          <p:cNvSpPr txBox="1">
            <a:spLocks noChangeArrowheads="1"/>
          </p:cNvSpPr>
          <p:nvPr/>
        </p:nvSpPr>
        <p:spPr bwMode="auto">
          <a:xfrm>
            <a:off x="2938819" y="1804916"/>
            <a:ext cx="8229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SzPct val="115000"/>
              <a:buFont typeface="Wingdings" panose="05000000000000000000" pitchFamily="2" charset="2"/>
              <a:buChar char="ü"/>
            </a:pPr>
            <a:r>
              <a:rPr lang="en-US" altLang="en-US" sz="2200" dirty="0"/>
              <a:t> </a:t>
            </a:r>
            <a:r>
              <a:rPr lang="en-US" altLang="en-US" sz="2800" dirty="0"/>
              <a:t>The exact nature and context of the threat and/or threatening behavior.</a:t>
            </a:r>
          </a:p>
          <a:p>
            <a:pPr>
              <a:spcBef>
                <a:spcPct val="50000"/>
              </a:spcBef>
              <a:buSzPct val="115000"/>
              <a:buFont typeface="Wingdings" panose="05000000000000000000" pitchFamily="2" charset="2"/>
              <a:buChar char="ü"/>
            </a:pPr>
            <a:r>
              <a:rPr lang="en-US" altLang="en-US" sz="2800" dirty="0"/>
              <a:t> The identified target (general or specific)</a:t>
            </a:r>
          </a:p>
          <a:p>
            <a:pPr>
              <a:spcBef>
                <a:spcPct val="50000"/>
              </a:spcBef>
              <a:buSzPct val="115000"/>
              <a:buFont typeface="Wingdings" panose="05000000000000000000" pitchFamily="2" charset="2"/>
              <a:buChar char="ü"/>
            </a:pPr>
            <a:r>
              <a:rPr lang="en-US" altLang="en-US" sz="2800" dirty="0"/>
              <a:t> The </a:t>
            </a:r>
            <a:r>
              <a:rPr lang="en-US" altLang="en-US" sz="2800" dirty="0" err="1"/>
              <a:t>threatener’s</a:t>
            </a:r>
            <a:r>
              <a:rPr lang="en-US" altLang="en-US" sz="2800" dirty="0"/>
              <a:t> apparent motivation.</a:t>
            </a:r>
          </a:p>
          <a:p>
            <a:pPr>
              <a:spcBef>
                <a:spcPct val="50000"/>
              </a:spcBef>
              <a:buSzPct val="115000"/>
              <a:buFont typeface="Wingdings" panose="05000000000000000000" pitchFamily="2" charset="2"/>
              <a:buChar char="ü"/>
            </a:pPr>
            <a:r>
              <a:rPr lang="en-US" altLang="en-US" sz="2800" dirty="0"/>
              <a:t> The </a:t>
            </a:r>
            <a:r>
              <a:rPr lang="en-US" altLang="en-US" sz="2800" dirty="0" err="1"/>
              <a:t>threatener’s</a:t>
            </a:r>
            <a:r>
              <a:rPr lang="en-US" altLang="en-US" sz="2800" dirty="0"/>
              <a:t> ability to carry out the threat.</a:t>
            </a:r>
          </a:p>
          <a:p>
            <a:pPr>
              <a:spcBef>
                <a:spcPct val="50000"/>
              </a:spcBef>
              <a:buSzPct val="115000"/>
              <a:buFont typeface="Wingdings" panose="05000000000000000000" pitchFamily="2" charset="2"/>
              <a:buChar char="ü"/>
            </a:pPr>
            <a:r>
              <a:rPr lang="en-US" altLang="en-US" sz="2800" dirty="0"/>
              <a:t> The </a:t>
            </a:r>
            <a:r>
              <a:rPr lang="en-US" altLang="en-US" sz="2800" dirty="0" err="1"/>
              <a:t>threatener’s</a:t>
            </a:r>
            <a:r>
              <a:rPr lang="en-US" altLang="en-US" sz="2800" dirty="0"/>
              <a:t> background, including work history, criminal record, mental health history, military history, and past behavior on the job.</a:t>
            </a:r>
          </a:p>
        </p:txBody>
      </p:sp>
    </p:spTree>
    <p:extLst>
      <p:ext uri="{BB962C8B-B14F-4D97-AF65-F5344CB8AC3E}">
        <p14:creationId xmlns:p14="http://schemas.microsoft.com/office/powerpoint/2010/main" val="2295525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920923" y="542498"/>
            <a:ext cx="8534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THREAT MANAGEMENT</a:t>
            </a:r>
          </a:p>
        </p:txBody>
      </p:sp>
      <p:sp>
        <p:nvSpPr>
          <p:cNvPr id="3" name="Text Box 3"/>
          <p:cNvSpPr txBox="1">
            <a:spLocks noChangeArrowheads="1"/>
          </p:cNvSpPr>
          <p:nvPr/>
        </p:nvSpPr>
        <p:spPr bwMode="auto">
          <a:xfrm>
            <a:off x="3140123" y="1312460"/>
            <a:ext cx="60960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t>The goal of threat assessment is to determine how serious a threat actually is and decide what is the best action to take in each case.  Some cases will require immediate action (i.e., call the police) and others may only lead to referrals for counseling.</a:t>
            </a:r>
          </a:p>
          <a:p>
            <a:pPr>
              <a:spcBef>
                <a:spcPct val="50000"/>
              </a:spcBef>
            </a:pPr>
            <a:endParaRPr lang="en-US" altLang="en-US" sz="2200" dirty="0"/>
          </a:p>
        </p:txBody>
      </p:sp>
    </p:spTree>
    <p:extLst>
      <p:ext uri="{BB962C8B-B14F-4D97-AF65-F5344CB8AC3E}">
        <p14:creationId xmlns:p14="http://schemas.microsoft.com/office/powerpoint/2010/main" val="145524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783260" y="1749946"/>
            <a:ext cx="8229600" cy="45974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defRPr/>
            </a:pPr>
            <a:r>
              <a:rPr lang="en-US" altLang="en-US" sz="2800" b="1" dirty="0" smtClean="0"/>
              <a:t>Victims suffer </a:t>
            </a:r>
          </a:p>
          <a:p>
            <a:pPr lvl="1">
              <a:defRPr/>
            </a:pPr>
            <a:r>
              <a:rPr lang="en-US" altLang="en-US" sz="2400" b="1" dirty="0" smtClean="0"/>
              <a:t>Insomnia</a:t>
            </a:r>
          </a:p>
          <a:p>
            <a:pPr lvl="1">
              <a:defRPr/>
            </a:pPr>
            <a:r>
              <a:rPr lang="en-US" altLang="en-US" sz="2400" b="1" dirty="0" smtClean="0"/>
              <a:t>Eating disorders</a:t>
            </a:r>
          </a:p>
          <a:p>
            <a:pPr lvl="1">
              <a:defRPr/>
            </a:pPr>
            <a:r>
              <a:rPr lang="en-US" altLang="en-US" sz="2400" b="1" dirty="0" smtClean="0"/>
              <a:t>Anxiety</a:t>
            </a:r>
          </a:p>
          <a:p>
            <a:pPr lvl="1">
              <a:defRPr/>
            </a:pPr>
            <a:r>
              <a:rPr lang="en-US" altLang="en-US" sz="2400" b="1" dirty="0" smtClean="0"/>
              <a:t>Fear</a:t>
            </a:r>
          </a:p>
          <a:p>
            <a:pPr lvl="1">
              <a:defRPr/>
            </a:pPr>
            <a:r>
              <a:rPr lang="en-US" altLang="en-US" sz="2400" b="1" dirty="0" smtClean="0"/>
              <a:t>Depression </a:t>
            </a:r>
          </a:p>
          <a:p>
            <a:pPr lvl="1">
              <a:defRPr/>
            </a:pPr>
            <a:r>
              <a:rPr lang="en-US" altLang="en-US" sz="2400" b="1" dirty="0" smtClean="0"/>
              <a:t>Possible nervous breakdown.</a:t>
            </a:r>
          </a:p>
          <a:p>
            <a:pPr>
              <a:defRPr/>
            </a:pPr>
            <a:r>
              <a:rPr lang="en-US" altLang="en-US" sz="2800" b="1" dirty="0" smtClean="0"/>
              <a:t>Violence against one employee may also have similar negative effects upon other staff members, customers, or clients.</a:t>
            </a:r>
          </a:p>
          <a:p>
            <a:pPr marL="0" indent="0">
              <a:buFontTx/>
              <a:buNone/>
              <a:defRPr/>
            </a:pPr>
            <a:endParaRPr lang="en-US" altLang="en-US" sz="2800" dirty="0" smtClean="0"/>
          </a:p>
        </p:txBody>
      </p:sp>
      <p:sp>
        <p:nvSpPr>
          <p:cNvPr id="5" name="Rectangle 2"/>
          <p:cNvSpPr>
            <a:spLocks noGrp="1" noChangeArrowheads="1"/>
          </p:cNvSpPr>
          <p:nvPr>
            <p:ph type="title"/>
          </p:nvPr>
        </p:nvSpPr>
        <p:spPr>
          <a:xfrm>
            <a:off x="1508077" y="388582"/>
            <a:ext cx="8229600" cy="1143000"/>
          </a:xfrm>
        </p:spPr>
        <p:txBody>
          <a:bodyPr>
            <a:normAutofit fontScale="90000"/>
          </a:bodyPr>
          <a:lstStyle/>
          <a:p>
            <a:pPr eaLnBrk="1" hangingPunct="1"/>
            <a:r>
              <a:rPr lang="en-US" altLang="en-US" sz="4000" b="1" dirty="0" smtClean="0"/>
              <a:t>Potential Effects of</a:t>
            </a:r>
            <a:br>
              <a:rPr lang="en-US" altLang="en-US" sz="4000" b="1" dirty="0" smtClean="0"/>
            </a:br>
            <a:r>
              <a:rPr lang="en-US" altLang="en-US" sz="4000" b="1" dirty="0" smtClean="0"/>
              <a:t>Workplace Violence…</a:t>
            </a:r>
          </a:p>
        </p:txBody>
      </p:sp>
    </p:spTree>
    <p:extLst>
      <p:ext uri="{BB962C8B-B14F-4D97-AF65-F5344CB8AC3E}">
        <p14:creationId xmlns:p14="http://schemas.microsoft.com/office/powerpoint/2010/main" val="31652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5" end="5"/>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6" end="6"/>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7" end="7"/>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997122" y="351430"/>
            <a:ext cx="8534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Because many acts of workplace violence are actually extensions of domestic violence, employers and employees should be alert to the following behaviors which may suggest victimization.</a:t>
            </a:r>
          </a:p>
        </p:txBody>
      </p:sp>
      <p:sp>
        <p:nvSpPr>
          <p:cNvPr id="3" name="Text Box 3"/>
          <p:cNvSpPr txBox="1">
            <a:spLocks noChangeArrowheads="1"/>
          </p:cNvSpPr>
          <p:nvPr/>
        </p:nvSpPr>
        <p:spPr bwMode="auto">
          <a:xfrm>
            <a:off x="2530522" y="1921090"/>
            <a:ext cx="74676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200" dirty="0"/>
              <a:t> </a:t>
            </a:r>
            <a:r>
              <a:rPr lang="en-US" altLang="en-US" sz="2400" dirty="0"/>
              <a:t>Tardiness or unexplained absences</a:t>
            </a:r>
          </a:p>
          <a:p>
            <a:pPr>
              <a:spcBef>
                <a:spcPct val="50000"/>
              </a:spcBef>
              <a:buFontTx/>
              <a:buChar char="•"/>
            </a:pPr>
            <a:r>
              <a:rPr lang="en-US" altLang="en-US" sz="2400" dirty="0"/>
              <a:t> Frequent and often unplanned use of leave time</a:t>
            </a:r>
          </a:p>
          <a:p>
            <a:pPr>
              <a:spcBef>
                <a:spcPct val="50000"/>
              </a:spcBef>
              <a:buFontTx/>
              <a:buChar char="•"/>
            </a:pPr>
            <a:r>
              <a:rPr lang="en-US" altLang="en-US" sz="2400" dirty="0"/>
              <a:t> Anxiety</a:t>
            </a:r>
          </a:p>
          <a:p>
            <a:pPr>
              <a:spcBef>
                <a:spcPct val="50000"/>
              </a:spcBef>
              <a:buFontTx/>
              <a:buChar char="•"/>
            </a:pPr>
            <a:r>
              <a:rPr lang="en-US" altLang="en-US" sz="2400" dirty="0"/>
              <a:t> Lack of concentration</a:t>
            </a:r>
          </a:p>
          <a:p>
            <a:pPr>
              <a:spcBef>
                <a:spcPct val="50000"/>
              </a:spcBef>
              <a:buFontTx/>
              <a:buChar char="•"/>
            </a:pPr>
            <a:r>
              <a:rPr lang="en-US" altLang="en-US" sz="2400" dirty="0"/>
              <a:t> Change in job performance</a:t>
            </a:r>
          </a:p>
          <a:p>
            <a:pPr>
              <a:spcBef>
                <a:spcPct val="50000"/>
              </a:spcBef>
              <a:buFontTx/>
              <a:buChar char="•"/>
            </a:pPr>
            <a:r>
              <a:rPr lang="en-US" altLang="en-US" sz="2400" dirty="0"/>
              <a:t> A tendency to remain isolated from coworkers or reluctance to participate in social events</a:t>
            </a:r>
          </a:p>
        </p:txBody>
      </p:sp>
    </p:spTree>
    <p:extLst>
      <p:ext uri="{BB962C8B-B14F-4D97-AF65-F5344CB8AC3E}">
        <p14:creationId xmlns:p14="http://schemas.microsoft.com/office/powerpoint/2010/main" val="2099498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41561" y="981526"/>
            <a:ext cx="80772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100" dirty="0"/>
              <a:t> </a:t>
            </a:r>
            <a:r>
              <a:rPr lang="en-US" altLang="en-US" sz="2400" dirty="0"/>
              <a:t>Discomfort when communicating with others</a:t>
            </a:r>
          </a:p>
          <a:p>
            <a:pPr>
              <a:spcBef>
                <a:spcPct val="50000"/>
              </a:spcBef>
              <a:buFontTx/>
              <a:buChar char="•"/>
            </a:pPr>
            <a:r>
              <a:rPr lang="en-US" altLang="en-US" sz="2400" dirty="0"/>
              <a:t> Disruptive phone calls or e-mail</a:t>
            </a:r>
          </a:p>
          <a:p>
            <a:pPr>
              <a:spcBef>
                <a:spcPct val="50000"/>
              </a:spcBef>
              <a:buFontTx/>
              <a:buChar char="•"/>
            </a:pPr>
            <a:r>
              <a:rPr lang="en-US" altLang="en-US" sz="2400" dirty="0"/>
              <a:t> Sudden or unexplained requests to be moved form public locations in the workplace, such as sales or reception areas</a:t>
            </a:r>
          </a:p>
          <a:p>
            <a:pPr>
              <a:spcBef>
                <a:spcPct val="50000"/>
              </a:spcBef>
              <a:buFontTx/>
              <a:buChar char="•"/>
            </a:pPr>
            <a:r>
              <a:rPr lang="en-US" altLang="en-US" sz="2400" dirty="0"/>
              <a:t> Frequent financial problems indicating lack of access to money</a:t>
            </a:r>
          </a:p>
          <a:p>
            <a:pPr>
              <a:spcBef>
                <a:spcPct val="50000"/>
              </a:spcBef>
              <a:buFontTx/>
              <a:buChar char="•"/>
            </a:pPr>
            <a:r>
              <a:rPr lang="en-US" altLang="en-US" sz="2400" dirty="0"/>
              <a:t> Unexplained bruises or injuries</a:t>
            </a:r>
          </a:p>
          <a:p>
            <a:pPr>
              <a:spcBef>
                <a:spcPct val="50000"/>
              </a:spcBef>
              <a:buFontTx/>
              <a:buChar char="•"/>
            </a:pPr>
            <a:r>
              <a:rPr lang="en-US" altLang="en-US" sz="2400" dirty="0"/>
              <a:t> Noticeable change in makeup (to cover up injuries)</a:t>
            </a:r>
          </a:p>
          <a:p>
            <a:pPr>
              <a:spcBef>
                <a:spcPct val="50000"/>
              </a:spcBef>
              <a:buFontTx/>
              <a:buChar char="•"/>
            </a:pPr>
            <a:r>
              <a:rPr lang="en-US" altLang="en-US" sz="2400" dirty="0"/>
              <a:t> Inappropriate clothes (e.g., sunglasses worn inside building, turtleneck worn in summer)</a:t>
            </a:r>
          </a:p>
          <a:p>
            <a:pPr>
              <a:spcBef>
                <a:spcPct val="50000"/>
              </a:spcBef>
              <a:buFontTx/>
              <a:buChar char="•"/>
            </a:pPr>
            <a:endParaRPr lang="en-US" altLang="en-US" sz="2400" dirty="0"/>
          </a:p>
        </p:txBody>
      </p:sp>
    </p:spTree>
    <p:extLst>
      <p:ext uri="{BB962C8B-B14F-4D97-AF65-F5344CB8AC3E}">
        <p14:creationId xmlns:p14="http://schemas.microsoft.com/office/powerpoint/2010/main" val="28518782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95651" y="540223"/>
            <a:ext cx="81534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200" dirty="0"/>
              <a:t> </a:t>
            </a:r>
            <a:r>
              <a:rPr lang="en-US" altLang="en-US" sz="2400" dirty="0"/>
              <a:t>Disruptive visits from current or former intimate partner</a:t>
            </a:r>
          </a:p>
          <a:p>
            <a:pPr>
              <a:spcBef>
                <a:spcPct val="50000"/>
              </a:spcBef>
              <a:buFontTx/>
              <a:buChar char="•"/>
            </a:pPr>
            <a:r>
              <a:rPr lang="en-US" altLang="en-US" sz="2400" dirty="0"/>
              <a:t> Sudden change of address or reluctance to divulge where he/she is staying</a:t>
            </a:r>
          </a:p>
          <a:p>
            <a:pPr>
              <a:spcBef>
                <a:spcPct val="50000"/>
              </a:spcBef>
              <a:buFontTx/>
              <a:buChar char="•"/>
            </a:pPr>
            <a:r>
              <a:rPr lang="en-US" altLang="en-US" sz="2400" dirty="0"/>
              <a:t> Acting uncharacteristically moody, depressed or distracted</a:t>
            </a:r>
          </a:p>
          <a:p>
            <a:pPr>
              <a:spcBef>
                <a:spcPct val="50000"/>
              </a:spcBef>
              <a:buFontTx/>
              <a:buChar char="•"/>
            </a:pPr>
            <a:r>
              <a:rPr lang="en-US" altLang="en-US" sz="2400" dirty="0"/>
              <a:t> In the process of ending an intimate relationship; breakup seems to cause the employee undue anxiety</a:t>
            </a:r>
          </a:p>
          <a:p>
            <a:pPr>
              <a:spcBef>
                <a:spcPct val="50000"/>
              </a:spcBef>
              <a:buFontTx/>
              <a:buChar char="•"/>
            </a:pPr>
            <a:r>
              <a:rPr lang="en-US" altLang="en-US" sz="2400" dirty="0"/>
              <a:t> Court appearances</a:t>
            </a:r>
          </a:p>
          <a:p>
            <a:pPr>
              <a:spcBef>
                <a:spcPct val="50000"/>
              </a:spcBef>
              <a:buFontTx/>
              <a:buChar char="•"/>
            </a:pPr>
            <a:r>
              <a:rPr lang="en-US" altLang="en-US" sz="2400" dirty="0"/>
              <a:t> Being the victim of vandalism or threats</a:t>
            </a:r>
          </a:p>
        </p:txBody>
      </p:sp>
      <p:sp>
        <p:nvSpPr>
          <p:cNvPr id="3" name="Text Box 3"/>
          <p:cNvSpPr txBox="1">
            <a:spLocks noChangeArrowheads="1"/>
          </p:cNvSpPr>
          <p:nvPr/>
        </p:nvSpPr>
        <p:spPr bwMode="auto">
          <a:xfrm>
            <a:off x="1595651" y="5158261"/>
            <a:ext cx="8229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American Bar Association Commission on Domestic Violence; A Guide for Employees:  Domestic Violence in the Workplace (Washington, D.C.:199)</a:t>
            </a:r>
          </a:p>
        </p:txBody>
      </p:sp>
    </p:spTree>
    <p:extLst>
      <p:ext uri="{BB962C8B-B14F-4D97-AF65-F5344CB8AC3E}">
        <p14:creationId xmlns:p14="http://schemas.microsoft.com/office/powerpoint/2010/main" val="27863345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23030" y="951931"/>
            <a:ext cx="7543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Portions of this slide presentation were taken from:</a:t>
            </a:r>
          </a:p>
          <a:p>
            <a:pPr>
              <a:spcBef>
                <a:spcPct val="50000"/>
              </a:spcBef>
            </a:pPr>
            <a:endParaRPr lang="en-US" altLang="en-US" sz="2400" dirty="0"/>
          </a:p>
          <a:p>
            <a:pPr>
              <a:spcBef>
                <a:spcPct val="50000"/>
              </a:spcBef>
            </a:pPr>
            <a:r>
              <a:rPr lang="en-US" altLang="en-US" sz="2400" i="1" dirty="0"/>
              <a:t>Workplace Violence:  Issues in Response</a:t>
            </a:r>
            <a:r>
              <a:rPr lang="en-US" altLang="en-US" sz="2400" dirty="0"/>
              <a:t>		</a:t>
            </a:r>
          </a:p>
          <a:p>
            <a:pPr>
              <a:spcBef>
                <a:spcPct val="50000"/>
              </a:spcBef>
            </a:pPr>
            <a:r>
              <a:rPr lang="en-US" altLang="en-US" sz="2400" dirty="0"/>
              <a:t>Critical Incident Response Group</a:t>
            </a:r>
          </a:p>
          <a:p>
            <a:pPr>
              <a:spcBef>
                <a:spcPct val="50000"/>
              </a:spcBef>
            </a:pPr>
            <a:r>
              <a:rPr lang="en-US" altLang="en-US" sz="2400" dirty="0"/>
              <a:t>National Center for the Analysis of Violent Crime</a:t>
            </a:r>
          </a:p>
          <a:p>
            <a:pPr>
              <a:spcBef>
                <a:spcPct val="50000"/>
              </a:spcBef>
            </a:pPr>
            <a:r>
              <a:rPr lang="en-US" altLang="en-US" sz="2400" dirty="0"/>
              <a:t>FBI Academy, Quantico</a:t>
            </a:r>
          </a:p>
          <a:p>
            <a:pPr>
              <a:spcBef>
                <a:spcPct val="50000"/>
              </a:spcBef>
            </a:pPr>
            <a:r>
              <a:rPr lang="en-US" altLang="en-US" sz="2400" dirty="0"/>
              <a:t>Quantico, VA</a:t>
            </a:r>
          </a:p>
          <a:p>
            <a:pPr>
              <a:spcBef>
                <a:spcPct val="50000"/>
              </a:spcBef>
            </a:pPr>
            <a:r>
              <a:rPr lang="en-US" altLang="en-US" sz="2400" dirty="0"/>
              <a:t>U.S. Department of </a:t>
            </a:r>
            <a:r>
              <a:rPr lang="en-US" altLang="en-US" sz="2400" dirty="0" smtClean="0"/>
              <a:t>Justice June</a:t>
            </a:r>
            <a:r>
              <a:rPr lang="en-US" altLang="en-US" sz="2400" dirty="0"/>
              <a:t>, </a:t>
            </a:r>
            <a:r>
              <a:rPr lang="en-US" altLang="en-US" sz="2400" dirty="0" smtClean="0"/>
              <a:t>2002</a:t>
            </a:r>
          </a:p>
          <a:p>
            <a:endParaRPr lang="en-US" sz="2400" dirty="0" smtClean="0"/>
          </a:p>
          <a:p>
            <a:r>
              <a:rPr lang="en-US" sz="2400" dirty="0" smtClean="0"/>
              <a:t>Bureau of Security and Investigative Services </a:t>
            </a:r>
            <a:endParaRPr lang="en-US" altLang="en-US" sz="2400" dirty="0"/>
          </a:p>
        </p:txBody>
      </p:sp>
    </p:spTree>
    <p:extLst>
      <p:ext uri="{BB962C8B-B14F-4D97-AF65-F5344CB8AC3E}">
        <p14:creationId xmlns:p14="http://schemas.microsoft.com/office/powerpoint/2010/main" val="339381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10520" y="846161"/>
            <a:ext cx="88392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Unfortunately, in recent years there have been numerous violent episodes which have resulted in serious physical injury and even death to employees in the workplace.</a:t>
            </a:r>
          </a:p>
          <a:p>
            <a:pPr>
              <a:spcBef>
                <a:spcPct val="50000"/>
              </a:spcBef>
            </a:pPr>
            <a:endParaRPr lang="en-US" altLang="en-US" sz="2400" dirty="0" smtClean="0"/>
          </a:p>
          <a:p>
            <a:pPr>
              <a:spcBef>
                <a:spcPct val="50000"/>
              </a:spcBef>
            </a:pPr>
            <a:r>
              <a:rPr lang="en-US" altLang="en-US" sz="2400" b="1" dirty="0" smtClean="0"/>
              <a:t>Today’s workers and security </a:t>
            </a:r>
            <a:r>
              <a:rPr lang="en-US" altLang="en-US" sz="2400" b="1" dirty="0"/>
              <a:t>officer must:</a:t>
            </a:r>
          </a:p>
          <a:p>
            <a:pPr>
              <a:spcBef>
                <a:spcPct val="50000"/>
              </a:spcBef>
              <a:buFontTx/>
              <a:buChar char="•"/>
            </a:pPr>
            <a:r>
              <a:rPr lang="en-US" altLang="en-US" sz="2400" dirty="0"/>
              <a:t> understand his/her role in potentially violent </a:t>
            </a:r>
            <a:r>
              <a:rPr lang="en-US" altLang="en-US" sz="2400" dirty="0" smtClean="0"/>
              <a:t>situations</a:t>
            </a:r>
            <a:r>
              <a:rPr lang="en-US" altLang="en-US" sz="2400" dirty="0"/>
              <a:t>.</a:t>
            </a:r>
          </a:p>
          <a:p>
            <a:pPr>
              <a:spcBef>
                <a:spcPct val="50000"/>
              </a:spcBef>
              <a:buFontTx/>
              <a:buChar char="•"/>
            </a:pPr>
            <a:r>
              <a:rPr lang="en-US" altLang="en-US" sz="2400" dirty="0"/>
              <a:t> have the training to respond appropriately.</a:t>
            </a:r>
          </a:p>
          <a:p>
            <a:pPr>
              <a:spcBef>
                <a:spcPct val="50000"/>
              </a:spcBef>
              <a:buFontTx/>
              <a:buChar char="•"/>
            </a:pPr>
            <a:r>
              <a:rPr lang="en-US" altLang="en-US" sz="2400" dirty="0"/>
              <a:t> recognize that their </a:t>
            </a:r>
            <a:r>
              <a:rPr lang="en-US" altLang="en-US" sz="2400" dirty="0" smtClean="0"/>
              <a:t>role </a:t>
            </a:r>
            <a:r>
              <a:rPr lang="en-US" altLang="en-US" sz="2400" dirty="0"/>
              <a:t>should be preventative.</a:t>
            </a:r>
          </a:p>
          <a:p>
            <a:pPr>
              <a:spcBef>
                <a:spcPct val="50000"/>
              </a:spcBef>
              <a:buFontTx/>
              <a:buChar char="•"/>
            </a:pPr>
            <a:r>
              <a:rPr lang="en-US" altLang="en-US" sz="2400" dirty="0"/>
              <a:t> develop </a:t>
            </a:r>
            <a:r>
              <a:rPr lang="en-US" altLang="en-US" sz="2400" dirty="0" smtClean="0"/>
              <a:t>skills </a:t>
            </a:r>
            <a:r>
              <a:rPr lang="en-US" altLang="en-US" sz="2400" dirty="0"/>
              <a:t>in spotting potentially violent </a:t>
            </a:r>
            <a:r>
              <a:rPr lang="en-US" altLang="en-US" sz="2400" dirty="0" smtClean="0"/>
              <a:t>situations</a:t>
            </a:r>
            <a:r>
              <a:rPr lang="en-US" altLang="en-US" sz="2400" dirty="0"/>
              <a:t>.</a:t>
            </a:r>
          </a:p>
          <a:p>
            <a:pPr>
              <a:spcBef>
                <a:spcPct val="50000"/>
              </a:spcBef>
              <a:buFontTx/>
              <a:buChar char="•"/>
            </a:pPr>
            <a:r>
              <a:rPr lang="en-US" altLang="en-US" sz="2400" dirty="0"/>
              <a:t> use appropriate verbal </a:t>
            </a:r>
            <a:r>
              <a:rPr lang="en-US" altLang="en-US" sz="2400" dirty="0" smtClean="0"/>
              <a:t>skills to </a:t>
            </a:r>
            <a:r>
              <a:rPr lang="en-US" altLang="en-US" sz="2400" dirty="0"/>
              <a:t>defuse the situation.</a:t>
            </a:r>
          </a:p>
        </p:txBody>
      </p:sp>
    </p:spTree>
    <p:extLst>
      <p:ext uri="{BB962C8B-B14F-4D97-AF65-F5344CB8AC3E}">
        <p14:creationId xmlns:p14="http://schemas.microsoft.com/office/powerpoint/2010/main" val="2841728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663889" y="510654"/>
            <a:ext cx="8305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u="sng" dirty="0"/>
              <a:t>WORKPLACE VIOLENCE</a:t>
            </a:r>
            <a:r>
              <a:rPr lang="en-US" altLang="en-US" sz="2800" b="1" dirty="0"/>
              <a:t> </a:t>
            </a:r>
          </a:p>
        </p:txBody>
      </p:sp>
      <p:sp>
        <p:nvSpPr>
          <p:cNvPr id="3" name="Text Box 3"/>
          <p:cNvSpPr txBox="1">
            <a:spLocks noChangeArrowheads="1"/>
          </p:cNvSpPr>
          <p:nvPr/>
        </p:nvSpPr>
        <p:spPr bwMode="auto">
          <a:xfrm>
            <a:off x="2660176" y="1480782"/>
            <a:ext cx="8229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t>Type 1:  Violent acts by criminals who have no other connection with the workplace, but enter to commit robbery or another crime.</a:t>
            </a:r>
          </a:p>
          <a:p>
            <a:pPr>
              <a:spcBef>
                <a:spcPct val="50000"/>
              </a:spcBef>
            </a:pPr>
            <a:r>
              <a:rPr lang="en-US" altLang="en-US" sz="2400" dirty="0"/>
              <a:t>Type 2:  Violence directed at employees by customers, clients, patients, students, inmates, or any others for whom an organization provides services.</a:t>
            </a:r>
          </a:p>
          <a:p>
            <a:pPr>
              <a:spcBef>
                <a:spcPct val="50000"/>
              </a:spcBef>
            </a:pPr>
            <a:r>
              <a:rPr lang="en-US" altLang="en-US" sz="2400" dirty="0"/>
              <a:t>Type 3:  Violence against coworkers, supervisors, or managers by a present or former employee.</a:t>
            </a:r>
          </a:p>
          <a:p>
            <a:pPr>
              <a:spcBef>
                <a:spcPct val="50000"/>
              </a:spcBef>
            </a:pPr>
            <a:r>
              <a:rPr lang="en-US" altLang="en-US" sz="2400" dirty="0"/>
              <a:t>Type 4:  Violence committed in the workplace by someone who doesn’t work there, but has a personal relationship with an employee – an abusive spouse or domestic partner.</a:t>
            </a:r>
          </a:p>
        </p:txBody>
      </p:sp>
    </p:spTree>
    <p:extLst>
      <p:ext uri="{BB962C8B-B14F-4D97-AF65-F5344CB8AC3E}">
        <p14:creationId xmlns:p14="http://schemas.microsoft.com/office/powerpoint/2010/main" val="3851050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88191" y="772236"/>
            <a:ext cx="845820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0" cmpd="tri">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u="sng" dirty="0"/>
              <a:t>POTENTIAL VIOLENT SITUATIONS IN THE WORKPLACE</a:t>
            </a:r>
          </a:p>
        </p:txBody>
      </p:sp>
      <p:sp>
        <p:nvSpPr>
          <p:cNvPr id="3" name="Text Box 5"/>
          <p:cNvSpPr txBox="1">
            <a:spLocks noChangeArrowheads="1"/>
          </p:cNvSpPr>
          <p:nvPr/>
        </p:nvSpPr>
        <p:spPr bwMode="auto">
          <a:xfrm>
            <a:off x="2815988" y="1945943"/>
            <a:ext cx="8610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400" dirty="0"/>
              <a:t> Employees being severely disciplined</a:t>
            </a:r>
          </a:p>
          <a:p>
            <a:pPr>
              <a:spcBef>
                <a:spcPct val="50000"/>
              </a:spcBef>
              <a:buFontTx/>
              <a:buChar char="•"/>
            </a:pPr>
            <a:r>
              <a:rPr lang="en-US" altLang="en-US" sz="2400" dirty="0"/>
              <a:t> Employees being discharged</a:t>
            </a:r>
          </a:p>
          <a:p>
            <a:pPr>
              <a:spcBef>
                <a:spcPct val="50000"/>
              </a:spcBef>
              <a:buFontTx/>
              <a:buChar char="•"/>
            </a:pPr>
            <a:r>
              <a:rPr lang="en-US" altLang="en-US" sz="2400" dirty="0"/>
              <a:t> Disgruntled former employees returning to the property</a:t>
            </a:r>
          </a:p>
          <a:p>
            <a:pPr>
              <a:spcBef>
                <a:spcPct val="50000"/>
              </a:spcBef>
              <a:buFontTx/>
              <a:buChar char="•"/>
            </a:pPr>
            <a:r>
              <a:rPr lang="en-US" altLang="en-US" sz="2400" dirty="0"/>
              <a:t> Employee suspected of drug abuse being sent for a drug test</a:t>
            </a:r>
          </a:p>
          <a:p>
            <a:pPr>
              <a:spcBef>
                <a:spcPct val="50000"/>
              </a:spcBef>
              <a:buFontTx/>
              <a:buChar char="•"/>
            </a:pPr>
            <a:r>
              <a:rPr lang="en-US" altLang="en-US" sz="2400" dirty="0"/>
              <a:t> Employees under the influence of drugs or alcohol which causes a reduced “threat threshold” (the point a person feels in physical or emotional danger; the point where violence is most likely to occur)</a:t>
            </a:r>
          </a:p>
        </p:txBody>
      </p:sp>
    </p:spTree>
    <p:extLst>
      <p:ext uri="{BB962C8B-B14F-4D97-AF65-F5344CB8AC3E}">
        <p14:creationId xmlns:p14="http://schemas.microsoft.com/office/powerpoint/2010/main" val="1125996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855794" y="917812"/>
            <a:ext cx="75438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sz="2200" dirty="0"/>
              <a:t> </a:t>
            </a:r>
            <a:r>
              <a:rPr lang="en-US" altLang="en-US" sz="2800" dirty="0"/>
              <a:t>Severe personality conflicts between employees and other employees or their supervisors</a:t>
            </a:r>
          </a:p>
          <a:p>
            <a:pPr>
              <a:spcBef>
                <a:spcPct val="50000"/>
              </a:spcBef>
              <a:buFontTx/>
              <a:buChar char="•"/>
            </a:pPr>
            <a:r>
              <a:rPr lang="en-US" altLang="en-US" sz="2800" dirty="0"/>
              <a:t> Employees involved in relationships who are now feuding</a:t>
            </a:r>
          </a:p>
          <a:p>
            <a:pPr>
              <a:spcBef>
                <a:spcPct val="50000"/>
              </a:spcBef>
              <a:buFontTx/>
              <a:buChar char="•"/>
            </a:pPr>
            <a:r>
              <a:rPr lang="en-US" altLang="en-US" sz="2800" dirty="0"/>
              <a:t> Employees who are psychotic or who have developed severe mental problems due to personal problems or in some cases brought about by the work environment</a:t>
            </a:r>
          </a:p>
          <a:p>
            <a:pPr>
              <a:spcBef>
                <a:spcPct val="50000"/>
              </a:spcBef>
              <a:buFontTx/>
              <a:buChar char="•"/>
            </a:pPr>
            <a:r>
              <a:rPr lang="en-US" altLang="en-US" sz="2800" dirty="0"/>
              <a:t> Stress related incidents of “acting out”</a:t>
            </a:r>
          </a:p>
        </p:txBody>
      </p:sp>
    </p:spTree>
    <p:extLst>
      <p:ext uri="{BB962C8B-B14F-4D97-AF65-F5344CB8AC3E}">
        <p14:creationId xmlns:p14="http://schemas.microsoft.com/office/powerpoint/2010/main" val="202600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1606</TotalTime>
  <Words>2921</Words>
  <Application>Microsoft Office PowerPoint</Application>
  <PresentationFormat>Widescreen</PresentationFormat>
  <Paragraphs>274</Paragraphs>
  <Slides>53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Arial Black</vt:lpstr>
      <vt:lpstr>Bookman Old Style</vt:lpstr>
      <vt:lpstr>Franklin Gothic Book</vt:lpstr>
      <vt:lpstr>Times New Roman</vt:lpstr>
      <vt:lpstr>Wingdings</vt:lpstr>
      <vt:lpstr>Crop</vt:lpstr>
      <vt:lpstr>PowerPoint Presentation</vt:lpstr>
      <vt:lpstr>PowerPoint Presentation</vt:lpstr>
      <vt:lpstr>Workplace Violence Defined </vt:lpstr>
      <vt:lpstr>Potential Effects of Workplace Violence…</vt:lpstr>
      <vt:lpstr>Potential Effects of Workplace Violence…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DS3 J B Woods</dc:creator>
  <cp:lastModifiedBy>Desert Services3</cp:lastModifiedBy>
  <cp:revision>26</cp:revision>
  <cp:lastPrinted>2016-10-26T03:40:53Z</cp:lastPrinted>
  <dcterms:created xsi:type="dcterms:W3CDTF">2016-10-25T03:09:21Z</dcterms:created>
  <dcterms:modified xsi:type="dcterms:W3CDTF">2016-10-31T18:19:19Z</dcterms:modified>
</cp:coreProperties>
</file>